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4" r:id="rId1"/>
  </p:sldMasterIdLst>
  <p:notesMasterIdLst>
    <p:notesMasterId r:id="rId22"/>
  </p:notesMasterIdLst>
  <p:handoutMasterIdLst>
    <p:handoutMasterId r:id="rId23"/>
  </p:handoutMasterIdLst>
  <p:sldIdLst>
    <p:sldId id="260" r:id="rId2"/>
    <p:sldId id="321" r:id="rId3"/>
    <p:sldId id="293" r:id="rId4"/>
    <p:sldId id="301" r:id="rId5"/>
    <p:sldId id="263" r:id="rId6"/>
    <p:sldId id="280" r:id="rId7"/>
    <p:sldId id="319" r:id="rId8"/>
    <p:sldId id="323" r:id="rId9"/>
    <p:sldId id="315" r:id="rId10"/>
    <p:sldId id="308" r:id="rId11"/>
    <p:sldId id="322" r:id="rId12"/>
    <p:sldId id="316" r:id="rId13"/>
    <p:sldId id="306" r:id="rId14"/>
    <p:sldId id="317" r:id="rId15"/>
    <p:sldId id="320" r:id="rId16"/>
    <p:sldId id="264" r:id="rId17"/>
    <p:sldId id="271" r:id="rId18"/>
    <p:sldId id="275" r:id="rId19"/>
    <p:sldId id="324" r:id="rId20"/>
    <p:sldId id="290" r:id="rId2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9900"/>
    <a:srgbClr val="000000"/>
    <a:srgbClr val="DC54AD"/>
    <a:srgbClr val="0099FF"/>
    <a:srgbClr val="00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96" autoAdjust="0"/>
    <p:restoredTop sz="88559" autoAdjust="0"/>
  </p:normalViewPr>
  <p:slideViewPr>
    <p:cSldViewPr snapToGrid="0">
      <p:cViewPr varScale="1">
        <p:scale>
          <a:sx n="65" d="100"/>
          <a:sy n="65" d="100"/>
        </p:scale>
        <p:origin x="-1590" y="-114"/>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grpSp>
        <p:nvGrpSpPr>
          <p:cNvPr id="34820" name="Group 6"/>
          <p:cNvGrpSpPr>
            <a:grpSpLocks/>
          </p:cNvGrpSpPr>
          <p:nvPr/>
        </p:nvGrpSpPr>
        <p:grpSpPr bwMode="auto">
          <a:xfrm>
            <a:off x="0" y="8458200"/>
            <a:ext cx="6858000" cy="685800"/>
            <a:chOff x="0" y="5328"/>
            <a:chExt cx="4320" cy="432"/>
          </a:xfrm>
        </p:grpSpPr>
        <p:pic>
          <p:nvPicPr>
            <p:cNvPr id="34821" name="Picture 7"/>
            <p:cNvPicPr>
              <a:picLocks noChangeAspect="1" noChangeArrowheads="1"/>
            </p:cNvPicPr>
            <p:nvPr/>
          </p:nvPicPr>
          <p:blipFill>
            <a:blip r:embed="rId2" cstate="print"/>
            <a:srcRect/>
            <a:stretch>
              <a:fillRect/>
            </a:stretch>
          </p:blipFill>
          <p:spPr bwMode="auto">
            <a:xfrm>
              <a:off x="96" y="5347"/>
              <a:ext cx="1152" cy="413"/>
            </a:xfrm>
            <a:prstGeom prst="rect">
              <a:avLst/>
            </a:prstGeom>
            <a:noFill/>
            <a:ln w="9525">
              <a:noFill/>
              <a:miter lim="800000"/>
              <a:headEnd/>
              <a:tailEnd/>
            </a:ln>
          </p:spPr>
        </p:pic>
        <p:sp>
          <p:nvSpPr>
            <p:cNvPr id="15368" name="Line 8"/>
            <p:cNvSpPr>
              <a:spLocks noChangeShapeType="1"/>
            </p:cNvSpPr>
            <p:nvPr/>
          </p:nvSpPr>
          <p:spPr bwMode="auto">
            <a:xfrm>
              <a:off x="0" y="5328"/>
              <a:ext cx="4320" cy="0"/>
            </a:xfrm>
            <a:prstGeom prst="line">
              <a:avLst/>
            </a:prstGeom>
            <a:noFill/>
            <a:ln w="38100">
              <a:solidFill>
                <a:srgbClr val="0099FF"/>
              </a:solidFill>
              <a:round/>
              <a:headEnd/>
              <a:tailEnd/>
            </a:ln>
            <a:effectLst/>
          </p:spPr>
          <p:txBody>
            <a:bodyPr wrap="none" anchor="ctr"/>
            <a:lstStyle/>
            <a:p>
              <a:pPr>
                <a:defRPr/>
              </a:pPr>
              <a:endParaRPr lang="en-US"/>
            </a:p>
          </p:txBody>
        </p:sp>
        <p:pic>
          <p:nvPicPr>
            <p:cNvPr id="34823" name="Picture 9"/>
            <p:cNvPicPr>
              <a:picLocks noChangeAspect="1" noChangeArrowheads="1"/>
            </p:cNvPicPr>
            <p:nvPr/>
          </p:nvPicPr>
          <p:blipFill>
            <a:blip r:embed="rId3" cstate="print"/>
            <a:srcRect/>
            <a:stretch>
              <a:fillRect/>
            </a:stretch>
          </p:blipFill>
          <p:spPr bwMode="auto">
            <a:xfrm>
              <a:off x="2688" y="5424"/>
              <a:ext cx="1488" cy="24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1143000" y="4343400"/>
            <a:ext cx="4572000" cy="396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grpSp>
        <p:nvGrpSpPr>
          <p:cNvPr id="32774" name="Group 8"/>
          <p:cNvGrpSpPr>
            <a:grpSpLocks/>
          </p:cNvGrpSpPr>
          <p:nvPr/>
        </p:nvGrpSpPr>
        <p:grpSpPr bwMode="auto">
          <a:xfrm>
            <a:off x="0" y="8455025"/>
            <a:ext cx="6858000" cy="685800"/>
            <a:chOff x="0" y="5328"/>
            <a:chExt cx="4320" cy="432"/>
          </a:xfrm>
        </p:grpSpPr>
        <p:pic>
          <p:nvPicPr>
            <p:cNvPr id="32775" name="Picture 9"/>
            <p:cNvPicPr>
              <a:picLocks noChangeAspect="1" noChangeArrowheads="1"/>
            </p:cNvPicPr>
            <p:nvPr/>
          </p:nvPicPr>
          <p:blipFill>
            <a:blip r:embed="rId2"/>
            <a:srcRect/>
            <a:stretch>
              <a:fillRect/>
            </a:stretch>
          </p:blipFill>
          <p:spPr bwMode="auto">
            <a:xfrm>
              <a:off x="96" y="5347"/>
              <a:ext cx="1152" cy="413"/>
            </a:xfrm>
            <a:prstGeom prst="rect">
              <a:avLst/>
            </a:prstGeom>
            <a:noFill/>
            <a:ln w="9525">
              <a:noFill/>
              <a:miter lim="800000"/>
              <a:headEnd/>
              <a:tailEnd/>
            </a:ln>
          </p:spPr>
        </p:pic>
        <p:sp>
          <p:nvSpPr>
            <p:cNvPr id="13322" name="Line 10"/>
            <p:cNvSpPr>
              <a:spLocks noChangeShapeType="1"/>
            </p:cNvSpPr>
            <p:nvPr/>
          </p:nvSpPr>
          <p:spPr bwMode="auto">
            <a:xfrm>
              <a:off x="0" y="5328"/>
              <a:ext cx="4320" cy="0"/>
            </a:xfrm>
            <a:prstGeom prst="line">
              <a:avLst/>
            </a:prstGeom>
            <a:noFill/>
            <a:ln w="38100">
              <a:solidFill>
                <a:srgbClr val="0099FF"/>
              </a:solidFill>
              <a:round/>
              <a:headEnd/>
              <a:tailEnd/>
            </a:ln>
            <a:effectLst/>
          </p:spPr>
          <p:txBody>
            <a:bodyPr wrap="none" anchor="ctr"/>
            <a:lstStyle/>
            <a:p>
              <a:pPr>
                <a:defRPr/>
              </a:pPr>
              <a:endParaRPr lang="en-US"/>
            </a:p>
          </p:txBody>
        </p:sp>
        <p:pic>
          <p:nvPicPr>
            <p:cNvPr id="32777" name="Picture 11"/>
            <p:cNvPicPr>
              <a:picLocks noChangeAspect="1" noChangeArrowheads="1"/>
            </p:cNvPicPr>
            <p:nvPr/>
          </p:nvPicPr>
          <p:blipFill>
            <a:blip r:embed="rId3"/>
            <a:srcRect/>
            <a:stretch>
              <a:fillRect/>
            </a:stretch>
          </p:blipFill>
          <p:spPr bwMode="auto">
            <a:xfrm>
              <a:off x="2688" y="5424"/>
              <a:ext cx="1488" cy="243"/>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notesStyle>
    <a:lvl1pPr marL="231775" indent="-231775" algn="l" rtl="0" eaLnBrk="0" fontAlgn="base" hangingPunct="0">
      <a:spcBef>
        <a:spcPct val="30000"/>
      </a:spcBef>
      <a:spcAft>
        <a:spcPct val="0"/>
      </a:spcAft>
      <a:defRPr sz="1200" kern="1200">
        <a:solidFill>
          <a:schemeClr val="tx1"/>
        </a:solidFill>
        <a:latin typeface="Univers LT Std 45 Light" charset="0"/>
        <a:ea typeface="+mn-ea"/>
        <a:cs typeface="+mn-cs"/>
      </a:defRPr>
    </a:lvl1pPr>
    <a:lvl2pPr marL="517525" indent="-171450" algn="l" rtl="0" eaLnBrk="0" fontAlgn="base" hangingPunct="0">
      <a:spcBef>
        <a:spcPct val="30000"/>
      </a:spcBef>
      <a:spcAft>
        <a:spcPct val="0"/>
      </a:spcAft>
      <a:defRPr sz="1200" kern="1200">
        <a:solidFill>
          <a:schemeClr val="tx1"/>
        </a:solidFill>
        <a:latin typeface="Univers LT Std 45 Light" charset="0"/>
        <a:ea typeface="+mn-ea"/>
        <a:cs typeface="+mn-cs"/>
      </a:defRPr>
    </a:lvl2pPr>
    <a:lvl3pPr marL="857250" indent="-225425" algn="l" rtl="0" eaLnBrk="0" fontAlgn="base" hangingPunct="0">
      <a:spcBef>
        <a:spcPct val="30000"/>
      </a:spcBef>
      <a:spcAft>
        <a:spcPct val="0"/>
      </a:spcAft>
      <a:defRPr sz="1200" kern="1200">
        <a:solidFill>
          <a:schemeClr val="tx1"/>
        </a:solidFill>
        <a:latin typeface="Univers LT Std 45 Light" charset="0"/>
        <a:ea typeface="+mn-ea"/>
        <a:cs typeface="+mn-cs"/>
      </a:defRPr>
    </a:lvl3pPr>
    <a:lvl4pPr marL="1198563" indent="-227013" algn="l" rtl="0" eaLnBrk="0" fontAlgn="base" hangingPunct="0">
      <a:spcBef>
        <a:spcPct val="30000"/>
      </a:spcBef>
      <a:spcAft>
        <a:spcPct val="0"/>
      </a:spcAft>
      <a:defRPr sz="1200" kern="1200">
        <a:solidFill>
          <a:schemeClr val="tx1"/>
        </a:solidFill>
        <a:latin typeface="Univers LT Std 45 Light" charset="0"/>
        <a:ea typeface="+mn-ea"/>
        <a:cs typeface="+mn-cs"/>
      </a:defRPr>
    </a:lvl4pPr>
    <a:lvl5pPr marL="1541463" indent="-228600" algn="l" rtl="0" eaLnBrk="0" fontAlgn="base" hangingPunct="0">
      <a:spcBef>
        <a:spcPct val="30000"/>
      </a:spcBef>
      <a:spcAft>
        <a:spcPct val="0"/>
      </a:spcAft>
      <a:defRPr sz="1200" kern="1200">
        <a:solidFill>
          <a:schemeClr val="tx1"/>
        </a:solidFill>
        <a:latin typeface="Univers LT Std 45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WE must challenge our students to perform</a:t>
            </a:r>
            <a:r>
              <a:rPr lang="en-US" baseline="0" dirty="0" smtClean="0"/>
              <a:t> at high level academically to prepare them for scholarship opportunities, college, and for life beyond the minimum expectation.  In advanced courses students might not make all A’s. That is to be expected as they learn to balance the requirements of more rigorous courses. Because in high school courses are weighted, this does not adversely effect a student. Pre AP are 1.10 and AP are 1.15, simply put that means a students average is higher because of the weighting. If they make an 85 in an AP course that translates to a 98. A 75 is an 86…….</a:t>
            </a:r>
          </a:p>
          <a:p>
            <a:endParaRPr lang="en-US" baseline="0" dirty="0" smtClean="0"/>
          </a:p>
          <a:p>
            <a:r>
              <a:rPr lang="en-US" baseline="0" dirty="0" smtClean="0"/>
              <a:t>Now while this is for high school, it is very hard for a student to begin Pre AP in high school when they have not been preparing for that in middle school.</a:t>
            </a:r>
          </a:p>
          <a:p>
            <a:r>
              <a:rPr lang="en-US" baseline="0" dirty="0" smtClean="0"/>
              <a:t>Parents, don’t allow your students to not do the work When students begin missing assignments and not doing the make up work, they are missing every opportunity of preparation that we are giving them. </a:t>
            </a:r>
          </a:p>
          <a:p>
            <a:endParaRPr lang="en-US" baseline="0" dirty="0" smtClean="0"/>
          </a:p>
          <a:p>
            <a:r>
              <a:rPr lang="en-US" dirty="0" smtClean="0"/>
              <a:t>College</a:t>
            </a:r>
            <a:r>
              <a:rPr lang="en-US" baseline="0" dirty="0" smtClean="0"/>
              <a:t> board has released a study addressing the rising need for students to take remedial course work when they get to college. A contributing factor to this phenomenon is students simply not understanding the process and the planning involved in their high school career to prepare them for a college career. </a:t>
            </a:r>
          </a:p>
          <a:p>
            <a:endParaRPr lang="en-US" baseline="0" dirty="0" smtClean="0"/>
          </a:p>
          <a:p>
            <a:r>
              <a:rPr lang="en-US" baseline="0" dirty="0" smtClean="0"/>
              <a:t>We must start planning when students enter middle school for a rigorous and challenging and successful experience.</a:t>
            </a:r>
            <a:endParaRPr lang="en-US" dirty="0" smtClean="0"/>
          </a:p>
          <a:p>
            <a:endParaRPr lang="en-US" baseline="0" dirty="0" smtClean="0"/>
          </a:p>
          <a:p>
            <a:endParaRPr lang="en-US" baseline="0" dirty="0" smtClean="0"/>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might struggle. There is nothing wrong with learning that hard</a:t>
            </a:r>
            <a:r>
              <a:rPr lang="en-US" baseline="0" dirty="0" smtClean="0"/>
              <a:t> work pays off. However, the zero’s kill a students chances of being successful. If your student is doing their very best work and makes a C and makes a plan for improving—be proud of that student and help them in the planning for getting better grades. If your student makes a C because they just don’t turn in the work—that is different. </a:t>
            </a:r>
          </a:p>
          <a:p>
            <a:r>
              <a:rPr lang="en-US" baseline="0" dirty="0" smtClean="0"/>
              <a:t>Pressure versus Progress…..take the pressure of performing at an A away and turn that into monitoring their progress to make certain they are always giving their best. </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 that supports the pre </a:t>
            </a:r>
            <a:r>
              <a:rPr lang="en-US" dirty="0" err="1" smtClean="0"/>
              <a:t>ap</a:t>
            </a:r>
            <a:r>
              <a:rPr lang="en-US" dirty="0" smtClean="0"/>
              <a:t> path. </a:t>
            </a:r>
          </a:p>
          <a:p>
            <a:r>
              <a:rPr lang="en-US" dirty="0" smtClean="0"/>
              <a:t>Parent that sets high expectations, but also</a:t>
            </a:r>
            <a:r>
              <a:rPr lang="en-US" baseline="0" dirty="0" smtClean="0"/>
              <a:t> does not require student to have all A’s</a:t>
            </a:r>
          </a:p>
          <a:p>
            <a:r>
              <a:rPr lang="en-US" baseline="0" dirty="0" smtClean="0"/>
              <a:t>Parent does expect student to follow through—attend tutorials, not make zeros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recommendations….not requirements. You may enter a course if these are not met, but students and parents must understand that there are indicators that should be considered that indicate future success.</a:t>
            </a:r>
          </a:p>
          <a:p>
            <a:endParaRPr lang="en-US" baseline="0" dirty="0" smtClean="0"/>
          </a:p>
          <a:p>
            <a:r>
              <a:rPr lang="en-US" dirty="0" smtClean="0"/>
              <a:t>These</a:t>
            </a:r>
            <a:r>
              <a:rPr lang="en-US" baseline="0" dirty="0" smtClean="0"/>
              <a:t> guidelines are to help students and parents make informed decisions about selecting courses. Use the students past experience to determine what is best. If the student is committed to the preparation necessary for the advanced courses, the success rate is very high.  With that said, the opposite is also true. If the student is not committed, the success rate is much lower.</a:t>
            </a:r>
          </a:p>
          <a:p>
            <a:endParaRPr lang="en-US" baseline="0" dirty="0" smtClean="0"/>
          </a:p>
          <a:p>
            <a:r>
              <a:rPr lang="en-US" baseline="0" dirty="0" smtClean="0"/>
              <a:t>After each statement, add comments as needed……</a:t>
            </a:r>
          </a:p>
          <a:p>
            <a:r>
              <a:rPr lang="en-US" baseline="0" dirty="0" smtClean="0"/>
              <a:t>*Tutorials are very important. They are not just for punishment, re-do, absences.  They are for when you don’t understand something. This is a very different </a:t>
            </a:r>
            <a:r>
              <a:rPr lang="en-US" baseline="0" dirty="0" err="1" smtClean="0"/>
              <a:t>concpet</a:t>
            </a:r>
            <a:r>
              <a:rPr lang="en-US" baseline="0" dirty="0" smtClean="0"/>
              <a:t> for students. They are a positive addition and </a:t>
            </a:r>
            <a:r>
              <a:rPr lang="en-US" baseline="0" dirty="0" err="1" smtClean="0"/>
              <a:t>opportunites</a:t>
            </a:r>
            <a:r>
              <a:rPr lang="en-US" baseline="0" dirty="0" smtClean="0"/>
              <a:t> for students. </a:t>
            </a:r>
          </a:p>
          <a:p>
            <a:endParaRPr lang="en-US" baseline="0" dirty="0" smtClean="0"/>
          </a:p>
          <a:p>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student is unwilling to do the work –our hands are tied at helping them succeed. It takes the school, the family, and the student working together to teach work ethic and motivation. </a:t>
            </a:r>
          </a:p>
          <a:p>
            <a:r>
              <a:rPr lang="en-US" baseline="0" dirty="0" smtClean="0"/>
              <a:t>We want every student that is committed to the idea in Pre AP. We want to prepare them, but it takes a village. </a:t>
            </a:r>
          </a:p>
          <a:p>
            <a:r>
              <a:rPr lang="en-US" baseline="0" dirty="0" smtClean="0"/>
              <a:t>3-4 minutes</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marL="0" indent="0" eaLnBrk="1" hangingPunct="1">
              <a:spcBef>
                <a:spcPct val="50000"/>
              </a:spcBef>
            </a:pPr>
            <a:r>
              <a:rPr lang="en-US" sz="2000" dirty="0" smtClean="0">
                <a:latin typeface="Times New Roman" pitchFamily="18" charset="0"/>
              </a:rPr>
              <a:t>Students who take AP courses and exams are much more likely than their peers to complete a bachelor’s degree in four years or less. </a:t>
            </a:r>
          </a:p>
          <a:p>
            <a:pPr eaLnBrk="1" hangingPunct="1">
              <a:buClrTx/>
              <a:buFont typeface="Wingdings" pitchFamily="2" charset="2"/>
              <a:buChar char="v"/>
            </a:pPr>
            <a:r>
              <a:rPr lang="en-US" sz="2800" b="1" dirty="0" smtClean="0"/>
              <a:t>Some colleges award “credit” for qualifying</a:t>
            </a:r>
            <a:br>
              <a:rPr lang="en-US" sz="2800" b="1" dirty="0" smtClean="0"/>
            </a:br>
            <a:r>
              <a:rPr lang="en-US" sz="2800" b="1" dirty="0" smtClean="0"/>
              <a:t>AP Exam grades</a:t>
            </a:r>
          </a:p>
          <a:p>
            <a:pPr lvl="1">
              <a:buClrTx/>
              <a:buNone/>
            </a:pPr>
            <a:r>
              <a:rPr lang="en-US" sz="2400" b="1" dirty="0" smtClean="0"/>
              <a:t>	This means you actually</a:t>
            </a:r>
            <a:br>
              <a:rPr lang="en-US" sz="2400" b="1" dirty="0" smtClean="0"/>
            </a:br>
            <a:r>
              <a:rPr lang="en-US" sz="2400" b="1" dirty="0" smtClean="0"/>
              <a:t>earn credit hours towards your college degree.</a:t>
            </a:r>
            <a:br>
              <a:rPr lang="en-US" sz="2400" b="1" dirty="0" smtClean="0"/>
            </a:br>
            <a:endParaRPr lang="en-US" sz="2400" b="1" dirty="0" smtClean="0"/>
          </a:p>
          <a:p>
            <a:pPr eaLnBrk="1" hangingPunct="1">
              <a:buClrTx/>
              <a:buFont typeface="Wingdings" pitchFamily="2" charset="2"/>
              <a:buChar char="v"/>
            </a:pPr>
            <a:r>
              <a:rPr lang="en-US" sz="2800" b="1" dirty="0" smtClean="0"/>
              <a:t>Others award “advanced placement” </a:t>
            </a:r>
          </a:p>
          <a:p>
            <a:pPr lvl="1">
              <a:buClrTx/>
              <a:buNone/>
            </a:pPr>
            <a:r>
              <a:rPr lang="en-US" sz="2400" b="1" dirty="0" smtClean="0"/>
              <a:t>	This means you can skip introductory courses,</a:t>
            </a:r>
            <a:br>
              <a:rPr lang="en-US" sz="2400" b="1" dirty="0" smtClean="0"/>
            </a:br>
            <a:r>
              <a:rPr lang="en-US" sz="2400" b="1" dirty="0" smtClean="0"/>
              <a:t>enter higher-level classes or college honors programs, and/or fulfill general education requirements</a:t>
            </a:r>
            <a:endParaRPr lang="en-US" sz="600" dirty="0" smtClean="0">
              <a:latin typeface="Times New Roman" pitchFamily="18" charset="0"/>
            </a:endParaRPr>
          </a:p>
          <a:p>
            <a:pPr marL="0" indent="0" eaLnBrk="1" hangingPunct="1">
              <a:spcBef>
                <a:spcPct val="50000"/>
              </a:spcBef>
            </a:pPr>
            <a:endParaRPr lang="en-US" sz="600" dirty="0" smtClean="0">
              <a:latin typeface="Times New Roman" pitchFamily="18" charset="0"/>
            </a:endParaRPr>
          </a:p>
          <a:p>
            <a:pPr marL="0" indent="0" eaLnBrk="1" hangingPunct="1">
              <a:spcBef>
                <a:spcPct val="50000"/>
              </a:spcBef>
            </a:pPr>
            <a:endParaRPr lang="en-US" sz="600" dirty="0" smtClean="0">
              <a:latin typeface="Times New Roman" pitchFamily="18" charset="0"/>
            </a:endParaRPr>
          </a:p>
          <a:p>
            <a:pPr marL="0" indent="0" eaLnBrk="1" hangingPunct="1">
              <a:spcBef>
                <a:spcPct val="50000"/>
              </a:spcBef>
            </a:pPr>
            <a:r>
              <a:rPr lang="en-US" dirty="0" smtClean="0">
                <a:latin typeface="Times New Roman" pitchFamily="18" charset="0"/>
              </a:rPr>
              <a:t>Source: </a:t>
            </a:r>
            <a:r>
              <a:rPr lang="en-US" dirty="0" err="1" smtClean="0">
                <a:latin typeface="Times New Roman" pitchFamily="18" charset="0"/>
              </a:rPr>
              <a:t>Camara</a:t>
            </a:r>
            <a:r>
              <a:rPr lang="en-US" dirty="0" smtClean="0">
                <a:latin typeface="Times New Roman" pitchFamily="18" charset="0"/>
              </a:rPr>
              <a:t>, Wayne. (2003). College Persistence, Graduation, and Remediation</a:t>
            </a:r>
            <a:r>
              <a:rPr lang="en-US" i="1" dirty="0" smtClean="0">
                <a:latin typeface="Times New Roman" pitchFamily="18" charset="0"/>
              </a:rPr>
              <a:t>. College Board Research Notes (RN-19). </a:t>
            </a:r>
            <a:r>
              <a:rPr lang="en-US" dirty="0" smtClean="0">
                <a:latin typeface="Times New Roman" pitchFamily="18" charset="0"/>
              </a:rPr>
              <a:t>New York, NY: College Board.</a:t>
            </a:r>
          </a:p>
          <a:p>
            <a:pPr marL="0" indent="0" eaLnBrk="1" hangingPunct="1"/>
            <a:endParaRPr lang="en-US" sz="9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so excited</a:t>
            </a:r>
            <a:r>
              <a:rPr lang="en-US" baseline="0" dirty="0" smtClean="0"/>
              <a:t> you are here tonight. You have already made a choice that says you want to know more and investigate what Pre AP means. So we are going to give clear, plain advice. It is not meant to scare you, but to encourage you on the path you choose and to let you know we are here for your success. </a:t>
            </a:r>
            <a:endParaRPr lang="en-US" dirty="0" smtClean="0"/>
          </a:p>
          <a:p>
            <a:r>
              <a:rPr lang="en-US" dirty="0" smtClean="0"/>
              <a:t>We want to help you make those decisions. I know you</a:t>
            </a:r>
            <a:r>
              <a:rPr lang="en-US" baseline="0" dirty="0" smtClean="0"/>
              <a:t> have already made some of those decisions, but you can also change your mind.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50000"/>
              </a:spcBef>
              <a:spcAft>
                <a:spcPct val="0"/>
              </a:spcAft>
              <a:buClrTx/>
              <a:buSzTx/>
              <a:buFont typeface="Times" charset="0"/>
              <a:buNone/>
              <a:tabLst/>
              <a:defRPr/>
            </a:pPr>
            <a:r>
              <a:rPr lang="en-US" sz="1200" b="1" kern="0" dirty="0" smtClean="0">
                <a:solidFill>
                  <a:schemeClr val="tx1"/>
                </a:solidFill>
                <a:latin typeface="Univers LT Std 45 Light" charset="0"/>
                <a:ea typeface="+mn-ea"/>
                <a:cs typeface="+mn-cs"/>
              </a:rPr>
              <a:t>At Middle</a:t>
            </a:r>
            <a:r>
              <a:rPr lang="en-US" sz="1200" b="1" kern="0" baseline="0" dirty="0" smtClean="0">
                <a:solidFill>
                  <a:schemeClr val="tx1"/>
                </a:solidFill>
                <a:latin typeface="Univers LT Std 45 Light" charset="0"/>
                <a:ea typeface="+mn-ea"/>
                <a:cs typeface="+mn-cs"/>
              </a:rPr>
              <a:t> School, there is a convergence of programs of Gifted and Talented and Pre AP. While Pre AP is open Access, you should expect your Gifted student to be in Pre AP courses as they provide the most rigorous path to AP classes, which is the ultimate goal for our brightest students. Any student can self select, however, they do need to understand what that means. Pre AP and AP provide a differentiated curriculum.</a:t>
            </a:r>
          </a:p>
          <a:p>
            <a:pPr marL="228600" marR="0" indent="-228600" algn="l" defTabSz="914400" rtl="0" eaLnBrk="0" fontAlgn="base" latinLnBrk="0" hangingPunct="0">
              <a:lnSpc>
                <a:spcPct val="100000"/>
              </a:lnSpc>
              <a:spcBef>
                <a:spcPct val="50000"/>
              </a:spcBef>
              <a:spcAft>
                <a:spcPct val="0"/>
              </a:spcAft>
              <a:buClrTx/>
              <a:buSzTx/>
              <a:buFont typeface="Times" charset="0"/>
              <a:buNone/>
              <a:tabLst/>
              <a:defRPr/>
            </a:pPr>
            <a:r>
              <a:rPr lang="en-US" sz="1200" b="1" kern="0" dirty="0" smtClean="0">
                <a:solidFill>
                  <a:schemeClr val="tx1"/>
                </a:solidFill>
                <a:latin typeface="Univers LT Std 45 Light" charset="0"/>
                <a:ea typeface="+mn-ea"/>
                <a:cs typeface="+mn-cs"/>
              </a:rPr>
              <a:t>Gifted and Talented Strategies Used in any Classroom include:</a:t>
            </a:r>
          </a:p>
          <a:p>
            <a:pPr marL="228600" indent="-228600">
              <a:spcBef>
                <a:spcPct val="50000"/>
              </a:spcBef>
              <a:buFont typeface="Times" charset="0"/>
              <a:buChar char="•"/>
              <a:defRPr/>
            </a:pPr>
            <a:endParaRPr lang="en-US" sz="1200" b="1" kern="0" dirty="0" smtClean="0">
              <a:solidFill>
                <a:schemeClr val="bg2"/>
              </a:solidFill>
              <a:latin typeface="Univers LT Std 45 Light" charset="0"/>
              <a:ea typeface="+mn-ea"/>
              <a:cs typeface="+mn-cs"/>
            </a:endParaRPr>
          </a:p>
          <a:p>
            <a:pPr marL="228600" indent="-228600">
              <a:spcBef>
                <a:spcPct val="50000"/>
              </a:spcBef>
              <a:buFont typeface="Times" charset="0"/>
              <a:buChar char="•"/>
              <a:defRPr/>
            </a:pPr>
            <a:r>
              <a:rPr lang="en-US" sz="1200" b="1" kern="0" dirty="0" smtClean="0">
                <a:solidFill>
                  <a:schemeClr val="bg2"/>
                </a:solidFill>
                <a:latin typeface="Univers LT Std 45 Light" charset="0"/>
                <a:ea typeface="+mn-ea"/>
                <a:cs typeface="+mn-cs"/>
              </a:rPr>
              <a:t>Differentiation</a:t>
            </a:r>
          </a:p>
          <a:p>
            <a:pPr marL="228600" indent="-228600">
              <a:spcBef>
                <a:spcPct val="50000"/>
              </a:spcBef>
              <a:buFont typeface="Times" charset="0"/>
              <a:buChar char="•"/>
              <a:defRPr/>
            </a:pPr>
            <a:r>
              <a:rPr lang="en-US" sz="1200" b="1" kern="0" dirty="0" smtClean="0">
                <a:solidFill>
                  <a:schemeClr val="bg2"/>
                </a:solidFill>
                <a:latin typeface="Univers LT Std 45 Light" charset="0"/>
                <a:ea typeface="+mn-ea"/>
                <a:cs typeface="+mn-cs"/>
              </a:rPr>
              <a:t>Acceleration</a:t>
            </a:r>
          </a:p>
          <a:p>
            <a:pPr marL="228600" indent="-228600">
              <a:spcBef>
                <a:spcPct val="50000"/>
              </a:spcBef>
              <a:buFont typeface="Times" charset="0"/>
              <a:buChar char="•"/>
              <a:defRPr/>
            </a:pPr>
            <a:r>
              <a:rPr lang="en-US" sz="1200" b="1" kern="0" dirty="0" smtClean="0">
                <a:solidFill>
                  <a:schemeClr val="bg2"/>
                </a:solidFill>
                <a:latin typeface="Univers LT Std 45 Light" charset="0"/>
                <a:ea typeface="+mn-ea"/>
                <a:cs typeface="+mn-cs"/>
              </a:rPr>
              <a:t>Compacting</a:t>
            </a:r>
          </a:p>
          <a:p>
            <a:pPr marL="228600" indent="-228600">
              <a:spcBef>
                <a:spcPct val="50000"/>
              </a:spcBef>
              <a:buFont typeface="Times" charset="0"/>
              <a:buChar char="•"/>
              <a:defRPr/>
            </a:pPr>
            <a:r>
              <a:rPr lang="en-US" sz="1200" b="1" kern="0" dirty="0" smtClean="0">
                <a:solidFill>
                  <a:schemeClr val="bg2"/>
                </a:solidFill>
                <a:latin typeface="Univers LT Std 45 Light" charset="0"/>
                <a:ea typeface="+mn-ea"/>
                <a:cs typeface="+mn-cs"/>
              </a:rPr>
              <a:t>Ability Grouping</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a:t>
            </a:r>
            <a:r>
              <a:rPr lang="en-US" baseline="0" dirty="0" smtClean="0"/>
              <a:t> AP classes are designed to align with state standards while embedding </a:t>
            </a:r>
            <a:r>
              <a:rPr lang="en-US" baseline="0" dirty="0" err="1" smtClean="0"/>
              <a:t>preperation</a:t>
            </a:r>
            <a:r>
              <a:rPr lang="en-US" baseline="0" dirty="0" smtClean="0"/>
              <a:t> for advanced classes </a:t>
            </a:r>
          </a:p>
          <a:p>
            <a:r>
              <a:rPr lang="en-US" baseline="0" dirty="0" smtClean="0"/>
              <a:t>Students should be prepared for more complex assignments, possibly more homework, and should be ready and willing to seek assistance from the teacher</a:t>
            </a:r>
          </a:p>
          <a:p>
            <a:endParaRPr lang="en-US" baseline="0" dirty="0" smtClean="0"/>
          </a:p>
          <a:p>
            <a:r>
              <a:rPr lang="en-US" baseline="0" dirty="0" smtClean="0"/>
              <a:t>Introduce Student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be successful in High School courses, students</a:t>
            </a:r>
            <a:r>
              <a:rPr lang="en-US" baseline="0" dirty="0" smtClean="0"/>
              <a:t> must prepare and practice those rigorous steps in Pre AP courses. Pre AP courses are the path to 3’s or higher on AP Exams—which is the ultimate goal.</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While we allow students access, we also know that we should counsel students and parents as to what this commitment means.</a:t>
            </a:r>
          </a:p>
          <a:p>
            <a:endParaRPr lang="en-US" baseline="0" dirty="0" smtClean="0"/>
          </a:p>
          <a:p>
            <a:endParaRPr lang="en-US" baseline="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your student does</a:t>
            </a:r>
            <a:r>
              <a:rPr lang="en-US" baseline="0" dirty="0" smtClean="0"/>
              <a:t> not do well on 5</a:t>
            </a:r>
            <a:r>
              <a:rPr lang="en-US" baseline="30000" dirty="0" smtClean="0"/>
              <a:t>th</a:t>
            </a:r>
            <a:r>
              <a:rPr lang="en-US" baseline="0" dirty="0" smtClean="0"/>
              <a:t> grade Math STAAR, they should not enroll in 6</a:t>
            </a:r>
            <a:r>
              <a:rPr lang="en-US" baseline="30000" dirty="0" smtClean="0"/>
              <a:t>th</a:t>
            </a:r>
            <a:r>
              <a:rPr lang="en-US" baseline="0" dirty="0" smtClean="0"/>
              <a:t> grade Pre AP as they are not ready for the rigor and mastery level required to move onto 7</a:t>
            </a:r>
            <a:r>
              <a:rPr lang="en-US" baseline="30000" dirty="0" smtClean="0"/>
              <a:t>th</a:t>
            </a:r>
            <a:r>
              <a:rPr lang="en-US" baseline="0" dirty="0" smtClean="0"/>
              <a:t> grade Pre AP. </a:t>
            </a:r>
          </a:p>
          <a:p>
            <a:r>
              <a:rPr lang="en-US" baseline="0" dirty="0" smtClean="0"/>
              <a:t>Why should a student take 8</a:t>
            </a:r>
            <a:r>
              <a:rPr lang="en-US" baseline="30000" dirty="0" smtClean="0"/>
              <a:t>th</a:t>
            </a:r>
            <a:r>
              <a:rPr lang="en-US" baseline="0" dirty="0" smtClean="0"/>
              <a:t> grade Algebra? It is how they get to AP Calculus—it gets them an extra advanced math. If a student is not in 8</a:t>
            </a:r>
            <a:r>
              <a:rPr lang="en-US" baseline="30000" dirty="0" smtClean="0"/>
              <a:t>th</a:t>
            </a:r>
            <a:r>
              <a:rPr lang="en-US" baseline="0" dirty="0" smtClean="0"/>
              <a:t> grade Algebra, they can not get to AP Calculus in the sequence. With that said, AP Calculus should be the goal for our highest achieving math students, not for a struggling math student.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raw score on STAAR is all we had for last year’s results until just recently. The state has set the indicators and defined what they mean.</a:t>
            </a:r>
          </a:p>
          <a:p>
            <a:r>
              <a:rPr lang="en-US" baseline="0" dirty="0" smtClean="0"/>
              <a:t>The raw score gives you an indication as well….think about 90% correct, 70% correct, and 35% correct and what indications that gives you as a student and a parent.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2-3</a:t>
            </a:r>
            <a:r>
              <a:rPr lang="en-US" baseline="0" dirty="0" smtClean="0"/>
              <a:t> minutes about why the Pre AP path has worked for student. </a:t>
            </a:r>
          </a:p>
          <a:p>
            <a:r>
              <a:rPr lang="en-US" baseline="0" dirty="0" smtClean="0"/>
              <a:t>Encouraging statements about work ethic, responsibility, and understanding limits; finding that balancing act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7CB97365-EBCA-4027-87D5-99FC1D4DF0BB}" type="datetimeFigureOut">
              <a:rPr lang="en-US" smtClean="0"/>
              <a:pPr/>
              <a:t>2/20/2013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B97365-EBCA-4027-87D5-99FC1D4DF0BB}" type="datetimeFigureOut">
              <a:rPr lang="en-US" smtClean="0"/>
              <a:pPr/>
              <a:t>2/20/2013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B97365-EBCA-4027-87D5-99FC1D4DF0BB}"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B97365-EBCA-4027-87D5-99FC1D4DF0BB}" type="datetimeFigureOut">
              <a:rPr lang="en-US" smtClean="0"/>
              <a:pPr/>
              <a:t>2/20/2013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2/20/2013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a:t>
            </a:fld>
            <a:endParaRPr kumimoji="0"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97365-EBCA-4027-87D5-99FC1D4DF0BB}" type="datetimeFigureOut">
              <a:rPr lang="en-US" smtClean="0"/>
              <a:pPr/>
              <a:t>2/20/2013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7CB97365-EBCA-4027-87D5-99FC1D4DF0BB}" type="datetimeFigureOut">
              <a:rPr lang="en-US" smtClean="0"/>
              <a:pPr/>
              <a:t>2/20/2013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7CB97365-EBCA-4027-87D5-99FC1D4DF0BB}" type="datetimeFigureOut">
              <a:rPr lang="en-US" smtClean="0"/>
              <a:pPr/>
              <a:t>2/20/2013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69E29E33-B620-47F9-BB04-8846C2A5AFCC}"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7CB97365-EBCA-4027-87D5-99FC1D4DF0BB}" type="datetimeFigureOut">
              <a:rPr lang="en-US" smtClean="0"/>
              <a:pPr/>
              <a:t>2/20/2013</a:t>
            </a:fld>
            <a:endParaRPr lang="en-US">
              <a:solidFill>
                <a:schemeClr val="tx1">
                  <a:shade val="5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kumimoji="0" lang="en-US">
              <a:solidFill>
                <a:schemeClr val="tx1">
                  <a:shade val="5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69E29E33-B620-47F9-BB04-8846C2A5AFCC}" type="slidenum">
              <a:rPr kumimoji="0" lang="en-US" smtClean="0"/>
              <a:pPr/>
              <a:t>‹#›</a:t>
            </a:fld>
            <a:endParaRPr kumimoji="0" lang="en-US" dirty="0">
              <a:solidFill>
                <a:schemeClr val="tx1">
                  <a:shade val="50000"/>
                </a:schemeClr>
              </a:solidFill>
            </a:endParaRPr>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wmf"/><Relationship Id="rId4" Type="http://schemas.openxmlformats.org/officeDocument/2006/relationships/image" Target="../media/image6.wmf"/><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hyperlink" Target="mailto:Cynthia.nyvall@birdvilleschools.ne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Kim.Hamilton@birdvilleschools.net" TargetMode="External"/><Relationship Id="rId4" Type="http://schemas.openxmlformats.org/officeDocument/2006/relationships/hyperlink" Target="mailto:Tracey.besgrove@birdvilleschool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a.state.tx.us/student.assessment/sta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wmf"/><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3839980" y="1528997"/>
            <a:ext cx="4419600" cy="3687580"/>
          </a:xfrm>
        </p:spPr>
        <p:txBody>
          <a:bodyPr>
            <a:normAutofit/>
          </a:bodyPr>
          <a:lstStyle/>
          <a:p>
            <a:pPr algn="ctr" eaLnBrk="1" hangingPunct="1"/>
            <a:r>
              <a:rPr lang="en-US" dirty="0" smtClean="0">
                <a:solidFill>
                  <a:schemeClr val="tx1"/>
                </a:solidFill>
              </a:rPr>
              <a:t>Advanced Academic </a:t>
            </a:r>
            <a:br>
              <a:rPr lang="en-US" dirty="0" smtClean="0">
                <a:solidFill>
                  <a:schemeClr val="tx1"/>
                </a:solidFill>
              </a:rPr>
            </a:br>
            <a:r>
              <a:rPr lang="en-US" dirty="0" smtClean="0">
                <a:solidFill>
                  <a:schemeClr val="tx1"/>
                </a:solidFill>
              </a:rPr>
              <a:t>Program</a:t>
            </a:r>
            <a:r>
              <a:rPr lang="en-US" dirty="0" smtClean="0"/>
              <a:t/>
            </a:r>
            <a:br>
              <a:rPr lang="en-US" dirty="0" smtClean="0"/>
            </a:br>
            <a:endParaRPr lang="en-US" dirty="0" smtClean="0"/>
          </a:p>
        </p:txBody>
      </p:sp>
      <p:pic>
        <p:nvPicPr>
          <p:cNvPr id="4099" name="Picture 4" descr="C:\Users\02715\AppData\Local\Microsoft\Windows\Temporary Internet Files\Content.IE5\6I378H3T\MC900439826[1].png"/>
          <p:cNvPicPr>
            <a:picLocks noChangeAspect="1" noChangeArrowheads="1"/>
          </p:cNvPicPr>
          <p:nvPr/>
        </p:nvPicPr>
        <p:blipFill>
          <a:blip r:embed="rId3" cstate="print"/>
          <a:srcRect/>
          <a:stretch>
            <a:fillRect/>
          </a:stretch>
        </p:blipFill>
        <p:spPr bwMode="auto">
          <a:xfrm>
            <a:off x="838200" y="2057400"/>
            <a:ext cx="2743200" cy="2743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19" y="1345404"/>
            <a:ext cx="8229600" cy="4525963"/>
          </a:xfrm>
        </p:spPr>
        <p:txBody>
          <a:bodyPr>
            <a:normAutofit fontScale="92500"/>
          </a:bodyPr>
          <a:lstStyle/>
          <a:p>
            <a:pPr>
              <a:buClrTx/>
              <a:buSzPct val="100000"/>
              <a:buFont typeface="Arial" pitchFamily="34" charset="0"/>
              <a:buChar char="•"/>
            </a:pPr>
            <a:r>
              <a:rPr lang="en-US" dirty="0" smtClean="0"/>
              <a:t>High Achieving students should be performing at an advanced level in course work and should be taking advanced courses</a:t>
            </a:r>
            <a:br>
              <a:rPr lang="en-US" dirty="0" smtClean="0"/>
            </a:br>
            <a:endParaRPr lang="en-US" dirty="0" smtClean="0"/>
          </a:p>
          <a:p>
            <a:pPr>
              <a:buClrTx/>
              <a:buSzPct val="100000"/>
              <a:buFont typeface="Arial" pitchFamily="34" charset="0"/>
              <a:buChar char="•"/>
            </a:pPr>
            <a:r>
              <a:rPr lang="en-US" smtClean="0"/>
              <a:t>On STAAR </a:t>
            </a:r>
            <a:r>
              <a:rPr lang="en-US" dirty="0" smtClean="0"/>
              <a:t>(middle school) and EOC (high school) the goal for these students is the Advanced Measure category </a:t>
            </a:r>
            <a:br>
              <a:rPr lang="en-US" dirty="0" smtClean="0"/>
            </a:br>
            <a:endParaRPr lang="en-US" dirty="0" smtClean="0"/>
          </a:p>
          <a:p>
            <a:pPr>
              <a:buClrTx/>
              <a:buSzPct val="100000"/>
              <a:buFont typeface="Arial" pitchFamily="34" charset="0"/>
              <a:buChar char="•"/>
            </a:pPr>
            <a:r>
              <a:rPr lang="en-US" dirty="0" smtClean="0"/>
              <a:t>Advanced Measure on STARR not only indicates student is academically ready for the next level, </a:t>
            </a:r>
            <a:r>
              <a:rPr lang="en-US" b="1" dirty="0" smtClean="0">
                <a:solidFill>
                  <a:srgbClr val="FF0000"/>
                </a:solidFill>
              </a:rPr>
              <a:t>but it is also the only way to reach the Distinguished Achievement Program Graduate status—the highest diploma possible</a:t>
            </a:r>
          </a:p>
        </p:txBody>
      </p:sp>
      <p:sp>
        <p:nvSpPr>
          <p:cNvPr id="2" name="Title 1"/>
          <p:cNvSpPr>
            <a:spLocks noGrp="1"/>
          </p:cNvSpPr>
          <p:nvPr>
            <p:ph type="title"/>
          </p:nvPr>
        </p:nvSpPr>
        <p:spPr/>
        <p:txBody>
          <a:bodyPr/>
          <a:lstStyle/>
          <a:p>
            <a:r>
              <a:rPr lang="en-US" dirty="0" smtClean="0"/>
              <a:t>Set High Expectations</a:t>
            </a:r>
            <a:endParaRPr lang="en-US" dirty="0"/>
          </a:p>
        </p:txBody>
      </p:sp>
      <p:pic>
        <p:nvPicPr>
          <p:cNvPr id="16387" name="Picture 3" descr="C:\Users\tbesgrove\AppData\Local\Microsoft\Windows\Temporary Internet Files\Content.IE5\ZOGYNKZD\MP900427709[1].jpg"/>
          <p:cNvPicPr>
            <a:picLocks noChangeAspect="1" noChangeArrowheads="1"/>
          </p:cNvPicPr>
          <p:nvPr/>
        </p:nvPicPr>
        <p:blipFill>
          <a:blip r:embed="rId3" cstate="print"/>
          <a:srcRect/>
          <a:stretch>
            <a:fillRect/>
          </a:stretch>
        </p:blipFill>
        <p:spPr bwMode="auto">
          <a:xfrm>
            <a:off x="7191632" y="5294869"/>
            <a:ext cx="1556952" cy="155695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50724"/>
          </a:xfrm>
        </p:spPr>
        <p:txBody>
          <a:bodyPr/>
          <a:lstStyle/>
          <a:p>
            <a:pPr algn="ctr"/>
            <a:r>
              <a:rPr lang="en-US" dirty="0" smtClean="0"/>
              <a:t>Have a No-Zero Policy at Home!</a:t>
            </a:r>
            <a:endParaRPr lang="en-US" dirty="0"/>
          </a:p>
        </p:txBody>
      </p:sp>
      <p:pic>
        <p:nvPicPr>
          <p:cNvPr id="39938" name="Picture 2" descr="C:\Users\tbesgrove\AppData\Local\Microsoft\Windows\Temporary Internet Files\Content.IE5\JV06YOAK\MC900432538[1].png"/>
          <p:cNvPicPr>
            <a:picLocks noGrp="1" noChangeAspect="1" noChangeArrowheads="1"/>
          </p:cNvPicPr>
          <p:nvPr>
            <p:ph idx="1"/>
          </p:nvPr>
        </p:nvPicPr>
        <p:blipFill>
          <a:blip r:embed="rId3" cstate="print"/>
          <a:srcRect/>
          <a:stretch>
            <a:fillRect/>
          </a:stretch>
        </p:blipFill>
        <p:spPr bwMode="auto">
          <a:xfrm>
            <a:off x="2619633" y="2395442"/>
            <a:ext cx="4163087" cy="41027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“I was nervous about my student entering into Pre-AP math and the first six weeks was very difficult.  My child made a C for the first time in their academic career. But we made a plan and attended tutorials and now it is much better.”</a:t>
            </a:r>
          </a:p>
          <a:p>
            <a:endParaRPr lang="en-US" dirty="0" smtClean="0"/>
          </a:p>
          <a:p>
            <a:r>
              <a:rPr lang="en-US" dirty="0" smtClean="0"/>
              <a:t>“I had a realistic discussion with my student after seeing the courses they wanted next year. Writing has been a struggle all year long, so adding Pre AP ELA did not make sense, but my child is very passionate about math, so we selected that one.”</a:t>
            </a:r>
          </a:p>
          <a:p>
            <a:endParaRPr lang="en-US" dirty="0" smtClean="0"/>
          </a:p>
          <a:p>
            <a:r>
              <a:rPr lang="en-US" dirty="0" smtClean="0"/>
              <a:t>“I want my student to have the foundation for a great math career. The first semester of Pre AP was too overwhelming and I fear they have not mastered the concepts.”</a:t>
            </a:r>
          </a:p>
          <a:p>
            <a:endParaRPr lang="en-US" dirty="0" smtClean="0"/>
          </a:p>
          <a:p>
            <a:r>
              <a:rPr lang="en-US" dirty="0" smtClean="0"/>
              <a:t>“My student did not struggle with the heavier course loads, but we did have to commit to homework time and make a balance of activities.”</a:t>
            </a:r>
            <a:endParaRPr lang="en-US" dirty="0"/>
          </a:p>
        </p:txBody>
      </p:sp>
      <p:sp>
        <p:nvSpPr>
          <p:cNvPr id="3" name="Title 2"/>
          <p:cNvSpPr>
            <a:spLocks noGrp="1"/>
          </p:cNvSpPr>
          <p:nvPr>
            <p:ph type="title"/>
          </p:nvPr>
        </p:nvSpPr>
        <p:spPr/>
        <p:txBody>
          <a:bodyPr>
            <a:normAutofit/>
          </a:bodyPr>
          <a:lstStyle/>
          <a:p>
            <a:r>
              <a:rPr lang="en-US" dirty="0" smtClean="0"/>
              <a:t>Parent Quotes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34352"/>
            <a:ext cx="8229600" cy="4525963"/>
          </a:xfrm>
        </p:spPr>
        <p:txBody>
          <a:bodyPr>
            <a:normAutofit fontScale="92500" lnSpcReduction="10000"/>
          </a:bodyPr>
          <a:lstStyle/>
          <a:p>
            <a:pPr lvl="0">
              <a:buClrTx/>
              <a:buSzPct val="100000"/>
              <a:buNone/>
            </a:pP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Demonstrate successful completion of previous course taken in the subject area (i.e. 80% or higher as semester averages)</a:t>
            </a:r>
            <a:endParaRPr lang="en-US" sz="2000" dirty="0" smtClean="0"/>
          </a:p>
          <a:p>
            <a:pPr lvl="0">
              <a:buClrTx/>
              <a:buSzPct val="100000"/>
              <a:buNone/>
            </a:pP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Achieved  </a:t>
            </a:r>
            <a:r>
              <a:rPr lang="en-US" sz="2000" dirty="0" smtClean="0"/>
              <a:t>advanced measure on </a:t>
            </a:r>
            <a:r>
              <a:rPr lang="en-US" sz="2000" dirty="0" smtClean="0">
                <a:latin typeface="+mn-lt"/>
                <a:ea typeface="+mn-ea"/>
                <a:cs typeface="+mn-cs"/>
              </a:rPr>
              <a:t>STAAR </a:t>
            </a:r>
            <a:br>
              <a:rPr lang="en-US" sz="2000" dirty="0" smtClean="0">
                <a:latin typeface="+mn-lt"/>
                <a:ea typeface="+mn-ea"/>
                <a:cs typeface="+mn-cs"/>
              </a:rPr>
            </a:b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Meet all course pre-requisites</a:t>
            </a:r>
            <a:br>
              <a:rPr lang="en-US" sz="2000" dirty="0" smtClean="0">
                <a:latin typeface="+mn-lt"/>
                <a:ea typeface="+mn-ea"/>
                <a:cs typeface="+mn-cs"/>
              </a:rPr>
            </a:b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Commit to the extra time necessary for class preparation:  increased outside reading, sophisticated writing assignments, and projects or labs with complex problem solving (including attending tutorials as needed). </a:t>
            </a:r>
            <a:br>
              <a:rPr lang="en-US" sz="2000" dirty="0" smtClean="0">
                <a:latin typeface="+mn-lt"/>
                <a:ea typeface="+mn-ea"/>
                <a:cs typeface="+mn-cs"/>
              </a:rPr>
            </a:b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Seek teacher and/or counselor advisement on registering for class</a:t>
            </a:r>
            <a:br>
              <a:rPr lang="en-US" sz="2000" dirty="0" smtClean="0">
                <a:latin typeface="+mn-lt"/>
                <a:ea typeface="+mn-ea"/>
                <a:cs typeface="+mn-cs"/>
              </a:rPr>
            </a:br>
            <a:endParaRPr lang="en-US" sz="2000" dirty="0" smtClean="0">
              <a:latin typeface="+mn-lt"/>
              <a:ea typeface="+mn-ea"/>
              <a:cs typeface="+mn-cs"/>
            </a:endParaRPr>
          </a:p>
          <a:p>
            <a:pPr lvl="0">
              <a:buClrTx/>
              <a:buSzPct val="100000"/>
              <a:buFont typeface="Wingdings" pitchFamily="2" charset="2"/>
              <a:buChar char="v"/>
            </a:pPr>
            <a:r>
              <a:rPr lang="en-US" sz="2000" dirty="0" smtClean="0">
                <a:latin typeface="+mn-lt"/>
                <a:ea typeface="+mn-ea"/>
                <a:cs typeface="+mn-cs"/>
              </a:rPr>
              <a:t>Maintain a passing grade </a:t>
            </a:r>
          </a:p>
        </p:txBody>
      </p:sp>
      <p:sp>
        <p:nvSpPr>
          <p:cNvPr id="2" name="Title 1"/>
          <p:cNvSpPr>
            <a:spLocks noGrp="1"/>
          </p:cNvSpPr>
          <p:nvPr>
            <p:ph type="title"/>
          </p:nvPr>
        </p:nvSpPr>
        <p:spPr/>
        <p:txBody>
          <a:bodyPr>
            <a:normAutofit/>
          </a:bodyPr>
          <a:lstStyle/>
          <a:p>
            <a:r>
              <a:rPr lang="en-US" dirty="0" smtClean="0"/>
              <a:t>Recommended Guidelines for Pre-AP</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13254"/>
            <a:ext cx="8390239" cy="4994037"/>
          </a:xfrm>
        </p:spPr>
        <p:txBody>
          <a:bodyPr>
            <a:normAutofit fontScale="92500" lnSpcReduction="20000"/>
          </a:bodyPr>
          <a:lstStyle/>
          <a:p>
            <a:pPr>
              <a:buClrTx/>
              <a:buFont typeface="Wingdings" pitchFamily="2" charset="2"/>
              <a:buChar char="Ø"/>
            </a:pPr>
            <a:r>
              <a:rPr lang="en-US" dirty="0" smtClean="0"/>
              <a:t>Teacher’s know motivation comes from many places—and they know students must be willing to become motivated for success. </a:t>
            </a:r>
          </a:p>
          <a:p>
            <a:pPr>
              <a:buClrTx/>
              <a:buNone/>
            </a:pPr>
            <a:endParaRPr lang="en-US" dirty="0" smtClean="0"/>
          </a:p>
          <a:p>
            <a:pPr lvl="1">
              <a:buClrTx/>
              <a:buFont typeface="Wingdings" pitchFamily="2" charset="2"/>
              <a:buChar char="v"/>
            </a:pPr>
            <a:r>
              <a:rPr lang="en-US" dirty="0" smtClean="0"/>
              <a:t> Often elementary students never have to attend tutorials and they think they are punishment or for students that only struggle, but tutorials are for all students so that they can get the assistance they need to be successful</a:t>
            </a:r>
            <a:br>
              <a:rPr lang="en-US" dirty="0" smtClean="0"/>
            </a:br>
            <a:endParaRPr lang="en-US" dirty="0" smtClean="0"/>
          </a:p>
          <a:p>
            <a:pPr lvl="1">
              <a:buClrTx/>
              <a:buFont typeface="Wingdings" pitchFamily="2" charset="2"/>
              <a:buChar char="v"/>
            </a:pPr>
            <a:r>
              <a:rPr lang="en-US" dirty="0" smtClean="0"/>
              <a:t>Do not allow your students to get into the habit of not doing work—zeros kill chances for success </a:t>
            </a:r>
            <a:br>
              <a:rPr lang="en-US" dirty="0" smtClean="0"/>
            </a:br>
            <a:endParaRPr lang="en-US" dirty="0" smtClean="0"/>
          </a:p>
          <a:p>
            <a:pPr lvl="1">
              <a:buClrTx/>
              <a:buFont typeface="Wingdings" pitchFamily="2" charset="2"/>
              <a:buChar char="v"/>
            </a:pPr>
            <a:r>
              <a:rPr lang="en-US" dirty="0" smtClean="0"/>
              <a:t>Make homework a priority</a:t>
            </a:r>
            <a:br>
              <a:rPr lang="en-US" dirty="0" smtClean="0"/>
            </a:br>
            <a:endParaRPr lang="en-US" dirty="0" smtClean="0"/>
          </a:p>
          <a:p>
            <a:pPr lvl="1">
              <a:buClrTx/>
              <a:buFont typeface="Wingdings" pitchFamily="2" charset="2"/>
              <a:buChar char="v"/>
            </a:pPr>
            <a:r>
              <a:rPr lang="en-US" dirty="0" smtClean="0"/>
              <a:t>Communicate and create positive relationships with teachers so that conflict between home and school is non existent</a:t>
            </a:r>
            <a:endParaRPr lang="en-US" dirty="0"/>
          </a:p>
        </p:txBody>
      </p:sp>
      <p:sp>
        <p:nvSpPr>
          <p:cNvPr id="3" name="Title 2"/>
          <p:cNvSpPr>
            <a:spLocks noGrp="1"/>
          </p:cNvSpPr>
          <p:nvPr>
            <p:ph type="title"/>
          </p:nvPr>
        </p:nvSpPr>
        <p:spPr>
          <a:xfrm>
            <a:off x="630194" y="274638"/>
            <a:ext cx="8056605" cy="849827"/>
          </a:xfrm>
        </p:spPr>
        <p:txBody>
          <a:bodyPr/>
          <a:lstStyle/>
          <a:p>
            <a:r>
              <a:rPr lang="en-US" dirty="0" smtClean="0"/>
              <a:t>Teacher Suggestions: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0194" y="999416"/>
            <a:ext cx="8019535" cy="3782650"/>
          </a:xfrm>
        </p:spPr>
        <p:txBody>
          <a:bodyPr/>
          <a:lstStyle/>
          <a:p>
            <a:r>
              <a:rPr lang="en-US" dirty="0" smtClean="0"/>
              <a:t>Pre AP courses prepare students for success in AP courses.</a:t>
            </a:r>
          </a:p>
          <a:p>
            <a:endParaRPr lang="en-US" dirty="0" smtClean="0"/>
          </a:p>
          <a:p>
            <a:r>
              <a:rPr lang="en-US" dirty="0" smtClean="0"/>
              <a:t>The preparation and practice a student does in middle school helps create the student they will be in high school and beyond.</a:t>
            </a:r>
          </a:p>
          <a:p>
            <a:pPr lvl="1"/>
            <a:endParaRPr lang="en-US" dirty="0"/>
          </a:p>
        </p:txBody>
      </p:sp>
      <p:sp>
        <p:nvSpPr>
          <p:cNvPr id="3" name="Title 2"/>
          <p:cNvSpPr>
            <a:spLocks noGrp="1"/>
          </p:cNvSpPr>
          <p:nvPr>
            <p:ph type="title"/>
          </p:nvPr>
        </p:nvSpPr>
        <p:spPr>
          <a:xfrm>
            <a:off x="457200" y="274638"/>
            <a:ext cx="8229600" cy="874540"/>
          </a:xfrm>
        </p:spPr>
        <p:txBody>
          <a:bodyPr/>
          <a:lstStyle/>
          <a:p>
            <a:r>
              <a:rPr lang="en-US" dirty="0" smtClean="0"/>
              <a:t>Big Picture</a:t>
            </a:r>
            <a:endParaRPr lang="en-US" dirty="0"/>
          </a:p>
        </p:txBody>
      </p:sp>
      <p:pic>
        <p:nvPicPr>
          <p:cNvPr id="8" name="Picture 3"/>
          <p:cNvPicPr>
            <a:picLocks noChangeAspect="1" noChangeArrowheads="1"/>
          </p:cNvPicPr>
          <p:nvPr/>
        </p:nvPicPr>
        <p:blipFill>
          <a:blip r:embed="rId2" cstate="print"/>
          <a:srcRect/>
          <a:stretch>
            <a:fillRect/>
          </a:stretch>
        </p:blipFill>
        <p:spPr bwMode="auto">
          <a:xfrm>
            <a:off x="5449329" y="3342485"/>
            <a:ext cx="2458995" cy="35155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25457" y="255961"/>
            <a:ext cx="8077200" cy="772886"/>
          </a:xfrm>
        </p:spPr>
        <p:txBody>
          <a:bodyPr/>
          <a:lstStyle/>
          <a:p>
            <a:pPr algn="ctr" eaLnBrk="1" hangingPunct="1"/>
            <a:r>
              <a:rPr lang="en-US" dirty="0" smtClean="0"/>
              <a:t>AP and College Success</a:t>
            </a:r>
            <a:r>
              <a:rPr lang="en-US" sz="3200" baseline="30000" dirty="0" smtClean="0"/>
              <a:t>™</a:t>
            </a:r>
            <a:endParaRPr lang="en-US" dirty="0" smtClean="0"/>
          </a:p>
        </p:txBody>
      </p:sp>
      <p:sp>
        <p:nvSpPr>
          <p:cNvPr id="1028" name="Rectangle 4"/>
          <p:cNvSpPr>
            <a:spLocks noChangeArrowheads="1"/>
          </p:cNvSpPr>
          <p:nvPr/>
        </p:nvSpPr>
        <p:spPr bwMode="auto">
          <a:xfrm>
            <a:off x="254832" y="1157131"/>
            <a:ext cx="3886200" cy="4108817"/>
          </a:xfrm>
          <a:prstGeom prst="rect">
            <a:avLst/>
          </a:prstGeom>
          <a:noFill/>
          <a:ln w="9525">
            <a:noFill/>
            <a:miter lim="800000"/>
            <a:headEnd/>
            <a:tailEnd/>
          </a:ln>
        </p:spPr>
        <p:txBody>
          <a:bodyPr>
            <a:spAutoFit/>
          </a:bodyPr>
          <a:lstStyle/>
          <a:p>
            <a:pPr eaLnBrk="1" hangingPunct="1">
              <a:spcBef>
                <a:spcPct val="50000"/>
              </a:spcBef>
            </a:pPr>
            <a:r>
              <a:rPr lang="en-US" dirty="0">
                <a:latin typeface="Univers LT Std 45 Light" charset="0"/>
              </a:rPr>
              <a:t>Students who take AP courses and exams are much more likely than their peers to complete a bachelor’s degree in four years or less.</a:t>
            </a:r>
            <a:endParaRPr lang="en-US" dirty="0">
              <a:latin typeface="Trebuchet MS" pitchFamily="34" charset="0"/>
            </a:endParaRPr>
          </a:p>
          <a:p>
            <a:pPr eaLnBrk="1" hangingPunct="1">
              <a:spcBef>
                <a:spcPct val="50000"/>
              </a:spcBef>
            </a:pPr>
            <a:endParaRPr lang="en-US" sz="800" dirty="0" smtClean="0">
              <a:latin typeface="Trebuchet MS" pitchFamily="34" charset="0"/>
            </a:endParaRPr>
          </a:p>
          <a:p>
            <a:pPr eaLnBrk="1" hangingPunct="1">
              <a:spcBef>
                <a:spcPct val="50000"/>
              </a:spcBef>
            </a:pPr>
            <a:endParaRPr lang="en-US" sz="800" dirty="0" smtClean="0">
              <a:latin typeface="Trebuchet MS" pitchFamily="34" charset="0"/>
            </a:endParaRPr>
          </a:p>
          <a:p>
            <a:pPr eaLnBrk="1" hangingPunct="1">
              <a:spcBef>
                <a:spcPct val="50000"/>
              </a:spcBef>
            </a:pPr>
            <a:endParaRPr lang="en-US" sz="800" dirty="0" smtClean="0">
              <a:latin typeface="Trebuchet MS" pitchFamily="34" charset="0"/>
            </a:endParaRPr>
          </a:p>
          <a:p>
            <a:pPr eaLnBrk="1" hangingPunct="1">
              <a:spcBef>
                <a:spcPct val="50000"/>
              </a:spcBef>
            </a:pPr>
            <a:endParaRPr lang="en-US" sz="800" dirty="0" smtClean="0">
              <a:latin typeface="Trebuchet MS" pitchFamily="34" charset="0"/>
            </a:endParaRPr>
          </a:p>
          <a:p>
            <a:pPr eaLnBrk="1" hangingPunct="1">
              <a:spcBef>
                <a:spcPct val="50000"/>
              </a:spcBef>
            </a:pPr>
            <a:endParaRPr lang="en-US" sz="800" dirty="0" smtClean="0">
              <a:latin typeface="Trebuchet MS" pitchFamily="34" charset="0"/>
            </a:endParaRPr>
          </a:p>
          <a:p>
            <a:pPr eaLnBrk="1" hangingPunct="1">
              <a:spcBef>
                <a:spcPct val="50000"/>
              </a:spcBef>
            </a:pPr>
            <a:endParaRPr lang="en-US" sz="800" dirty="0">
              <a:latin typeface="Trebuchet MS" pitchFamily="34" charset="0"/>
            </a:endParaRPr>
          </a:p>
          <a:p>
            <a:pPr eaLnBrk="1" hangingPunct="1">
              <a:spcBef>
                <a:spcPct val="50000"/>
              </a:spcBef>
            </a:pPr>
            <a:endParaRPr lang="en-US" sz="1400" b="1" dirty="0" smtClean="0">
              <a:latin typeface="Serifa 45 Light" charset="0"/>
            </a:endParaRPr>
          </a:p>
          <a:p>
            <a:pPr eaLnBrk="1" hangingPunct="1">
              <a:spcBef>
                <a:spcPct val="50000"/>
              </a:spcBef>
            </a:pPr>
            <a:endParaRPr lang="en-US" sz="1600" dirty="0">
              <a:latin typeface="Times New Roman" pitchFamily="18" charset="0"/>
            </a:endParaRPr>
          </a:p>
        </p:txBody>
      </p:sp>
      <p:graphicFrame>
        <p:nvGraphicFramePr>
          <p:cNvPr id="2" name="Object 3"/>
          <p:cNvGraphicFramePr>
            <a:graphicFrameLocks noChangeAspect="1"/>
          </p:cNvGraphicFramePr>
          <p:nvPr>
            <p:ph idx="1"/>
          </p:nvPr>
        </p:nvGraphicFramePr>
        <p:xfrm>
          <a:off x="4155208" y="1093824"/>
          <a:ext cx="4815701" cy="4525962"/>
        </p:xfrm>
        <a:graphic>
          <a:graphicData uri="http://schemas.openxmlformats.org/presentationml/2006/ole">
            <p:oleObj spid="_x0000_s1027" name="Chart" r:id="rId4" imgW="6332256" imgH="5951148" progId="MSGraph.Chart.8">
              <p:embed/>
            </p:oleObj>
          </a:graphicData>
        </a:graphic>
      </p:graphicFrame>
      <p:pic>
        <p:nvPicPr>
          <p:cNvPr id="3" name="Picture 4" descr="C:\Users\tbesgrove\AppData\Local\Microsoft\Windows\Temporary Internet Files\Content.IE5\ZI7YUM3L\MC900104960[1].wmf"/>
          <p:cNvPicPr>
            <a:picLocks noChangeAspect="1" noChangeArrowheads="1"/>
          </p:cNvPicPr>
          <p:nvPr/>
        </p:nvPicPr>
        <p:blipFill>
          <a:blip r:embed="rId5" cstate="print"/>
          <a:srcRect/>
          <a:stretch>
            <a:fillRect/>
          </a:stretch>
        </p:blipFill>
        <p:spPr bwMode="auto">
          <a:xfrm>
            <a:off x="494125" y="3575512"/>
            <a:ext cx="3130074" cy="1799675"/>
          </a:xfrm>
          <a:prstGeom prst="rect">
            <a:avLst/>
          </a:prstGeom>
          <a:noFill/>
        </p:spPr>
      </p:pic>
      <p:sp>
        <p:nvSpPr>
          <p:cNvPr id="6" name="TextBox 5"/>
          <p:cNvSpPr txBox="1"/>
          <p:nvPr/>
        </p:nvSpPr>
        <p:spPr>
          <a:xfrm>
            <a:off x="4226012" y="5854008"/>
            <a:ext cx="4510216" cy="830997"/>
          </a:xfrm>
          <a:prstGeom prst="rect">
            <a:avLst/>
          </a:prstGeom>
          <a:noFill/>
        </p:spPr>
        <p:txBody>
          <a:bodyPr wrap="square" rtlCol="0">
            <a:spAutoFit/>
          </a:bodyPr>
          <a:lstStyle/>
          <a:p>
            <a:pPr eaLnBrk="1" hangingPunct="1">
              <a:spcBef>
                <a:spcPct val="50000"/>
              </a:spcBef>
            </a:pPr>
            <a:r>
              <a:rPr lang="en-US" sz="1200" b="1" dirty="0" smtClean="0">
                <a:latin typeface="Serifa 45 Light" charset="0"/>
              </a:rPr>
              <a:t>Source:</a:t>
            </a:r>
            <a:r>
              <a:rPr lang="en-US" sz="1200" dirty="0" smtClean="0">
                <a:latin typeface="Univers LT Std 45 Light" charset="0"/>
              </a:rPr>
              <a:t> </a:t>
            </a:r>
            <a:r>
              <a:rPr lang="en-US" sz="1200" dirty="0" err="1" smtClean="0">
                <a:latin typeface="Univers LT Std 45 Light" charset="0"/>
              </a:rPr>
              <a:t>Camara</a:t>
            </a:r>
            <a:r>
              <a:rPr lang="en-US" sz="1200" dirty="0" smtClean="0">
                <a:latin typeface="Univers LT Std 45 Light" charset="0"/>
              </a:rPr>
              <a:t>, Wayne (2003). </a:t>
            </a:r>
            <a:br>
              <a:rPr lang="en-US" sz="1200" dirty="0" smtClean="0">
                <a:latin typeface="Univers LT Std 45 Light" charset="0"/>
              </a:rPr>
            </a:br>
            <a:r>
              <a:rPr lang="en-US" sz="1200" dirty="0" smtClean="0">
                <a:latin typeface="Univers LT Std 45 Light" charset="0"/>
              </a:rPr>
              <a:t>College Persistence, Graduation, and Remediation</a:t>
            </a:r>
            <a:r>
              <a:rPr lang="en-US" sz="1200" i="1" dirty="0" smtClean="0">
                <a:latin typeface="Univers LT Std 45 Light" charset="0"/>
              </a:rPr>
              <a:t>. College Board Research Notes (RN-19). </a:t>
            </a:r>
            <a:r>
              <a:rPr lang="en-US" sz="1200" dirty="0" smtClean="0">
                <a:latin typeface="Univers LT Std 45 Light" charset="0"/>
              </a:rPr>
              <a:t>New York, NY: </a:t>
            </a:r>
            <a:br>
              <a:rPr lang="en-US" sz="1200" dirty="0" smtClean="0">
                <a:latin typeface="Univers LT Std 45 Light" charset="0"/>
              </a:rPr>
            </a:br>
            <a:r>
              <a:rPr lang="en-US" sz="1200" dirty="0" smtClean="0">
                <a:latin typeface="Univers LT Std 45 Light" charset="0"/>
              </a:rPr>
              <a:t>College Board.</a:t>
            </a:r>
            <a:endParaRPr lang="en-US" sz="1200" dirty="0">
              <a:latin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349250" y="1244184"/>
            <a:ext cx="5656263" cy="5105426"/>
          </a:xfrm>
          <a:noFill/>
        </p:spPr>
        <p:txBody>
          <a:bodyPr>
            <a:normAutofit/>
          </a:bodyPr>
          <a:lstStyle/>
          <a:p>
            <a:pPr marL="3175" indent="4763" eaLnBrk="1" hangingPunct="1">
              <a:lnSpc>
                <a:spcPct val="90000"/>
              </a:lnSpc>
              <a:buFont typeface="Times" charset="0"/>
              <a:buNone/>
            </a:pPr>
            <a:r>
              <a:rPr lang="en-US" sz="2400" dirty="0" smtClean="0"/>
              <a:t>If you earn a qualifying grade on an AP Exam, you can receive credit for the equivalent course at thousands of colleges and universities:</a:t>
            </a:r>
          </a:p>
          <a:p>
            <a:pPr marL="3175" indent="4763" eaLnBrk="1" hangingPunct="1">
              <a:lnSpc>
                <a:spcPct val="90000"/>
              </a:lnSpc>
              <a:buFont typeface="Times" charset="0"/>
              <a:buNone/>
            </a:pPr>
            <a:endParaRPr lang="en-US" sz="2400" dirty="0" smtClean="0"/>
          </a:p>
          <a:p>
            <a:pPr marL="3175" indent="4763" eaLnBrk="1" hangingPunct="1">
              <a:lnSpc>
                <a:spcPct val="90000"/>
              </a:lnSpc>
              <a:buFont typeface="Times" charset="0"/>
              <a:buNone/>
            </a:pPr>
            <a:r>
              <a:rPr lang="en-US" sz="2400" dirty="0" smtClean="0"/>
              <a:t>“I took AP throughout high school because it was the most interesting and well-taught program offered. When I reached college, I realized that I had accumulated a year’s worth of credits. I graduated from Michigan’s undergraduate business school a full year early, saving $30,000 and a year’s time.”</a:t>
            </a:r>
            <a:r>
              <a:rPr lang="en-US" sz="1600" dirty="0" smtClean="0"/>
              <a:t>—Nikki Baker, University of M</a:t>
            </a:r>
            <a:r>
              <a:rPr lang="en-US" sz="1600" dirty="0" smtClean="0">
                <a:solidFill>
                  <a:schemeClr val="bg2"/>
                </a:solidFill>
              </a:rPr>
              <a:t>ichigan</a:t>
            </a:r>
          </a:p>
        </p:txBody>
      </p:sp>
      <p:sp>
        <p:nvSpPr>
          <p:cNvPr id="23554" name="Rectangle 2"/>
          <p:cNvSpPr>
            <a:spLocks noGrp="1" noChangeArrowheads="1"/>
          </p:cNvSpPr>
          <p:nvPr>
            <p:ph type="title"/>
          </p:nvPr>
        </p:nvSpPr>
        <p:spPr>
          <a:xfrm>
            <a:off x="224851" y="274638"/>
            <a:ext cx="8679305" cy="924575"/>
          </a:xfrm>
        </p:spPr>
        <p:txBody>
          <a:bodyPr>
            <a:normAutofit/>
          </a:bodyPr>
          <a:lstStyle/>
          <a:p>
            <a:pPr eaLnBrk="1" hangingPunct="1"/>
            <a:r>
              <a:rPr lang="en-US" dirty="0" smtClean="0"/>
              <a:t>AP classes can save families money</a:t>
            </a:r>
          </a:p>
        </p:txBody>
      </p:sp>
      <p:pic>
        <p:nvPicPr>
          <p:cNvPr id="23556" name="Picture 12"/>
          <p:cNvPicPr>
            <a:picLocks noChangeAspect="1" noChangeArrowheads="1"/>
          </p:cNvPicPr>
          <p:nvPr/>
        </p:nvPicPr>
        <p:blipFill>
          <a:blip r:embed="rId3" cstate="print"/>
          <a:srcRect/>
          <a:stretch>
            <a:fillRect/>
          </a:stretch>
        </p:blipFill>
        <p:spPr bwMode="auto">
          <a:xfrm>
            <a:off x="5970630" y="1305264"/>
            <a:ext cx="2692400" cy="3917950"/>
          </a:xfrm>
          <a:prstGeom prst="rect">
            <a:avLst/>
          </a:prstGeom>
          <a:noFill/>
          <a:ln w="9525">
            <a:noFill/>
            <a:miter lim="800000"/>
            <a:headEnd/>
            <a:tailEnd/>
          </a:ln>
        </p:spPr>
      </p:pic>
      <p:pic>
        <p:nvPicPr>
          <p:cNvPr id="40962"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3781167" y="5529601"/>
            <a:ext cx="566969" cy="1068907"/>
          </a:xfrm>
          <a:prstGeom prst="rect">
            <a:avLst/>
          </a:prstGeom>
          <a:noFill/>
        </p:spPr>
      </p:pic>
      <p:pic>
        <p:nvPicPr>
          <p:cNvPr id="6"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4501978" y="5521363"/>
            <a:ext cx="566969" cy="1068907"/>
          </a:xfrm>
          <a:prstGeom prst="rect">
            <a:avLst/>
          </a:prstGeom>
          <a:noFill/>
        </p:spPr>
      </p:pic>
      <p:pic>
        <p:nvPicPr>
          <p:cNvPr id="7"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5198076" y="5513126"/>
            <a:ext cx="566969" cy="1068907"/>
          </a:xfrm>
          <a:prstGeom prst="rect">
            <a:avLst/>
          </a:prstGeom>
          <a:noFill/>
        </p:spPr>
      </p:pic>
      <p:pic>
        <p:nvPicPr>
          <p:cNvPr id="8"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5881817" y="5517244"/>
            <a:ext cx="566969" cy="1068907"/>
          </a:xfrm>
          <a:prstGeom prst="rect">
            <a:avLst/>
          </a:prstGeom>
          <a:noFill/>
        </p:spPr>
      </p:pic>
      <p:pic>
        <p:nvPicPr>
          <p:cNvPr id="9"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6540844" y="5509006"/>
            <a:ext cx="566969" cy="1068907"/>
          </a:xfrm>
          <a:prstGeom prst="rect">
            <a:avLst/>
          </a:prstGeom>
          <a:noFill/>
        </p:spPr>
      </p:pic>
      <p:pic>
        <p:nvPicPr>
          <p:cNvPr id="10"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7871255" y="5480174"/>
            <a:ext cx="566969" cy="1068907"/>
          </a:xfrm>
          <a:prstGeom prst="rect">
            <a:avLst/>
          </a:prstGeom>
          <a:noFill/>
        </p:spPr>
      </p:pic>
      <p:pic>
        <p:nvPicPr>
          <p:cNvPr id="11" name="Picture 2" descr="C:\Users\tbesgrove\AppData\Local\Microsoft\Windows\Temporary Internet Files\Content.IE5\EH9A9MAL\MC910216326[1].png"/>
          <p:cNvPicPr>
            <a:picLocks noChangeAspect="1" noChangeArrowheads="1"/>
          </p:cNvPicPr>
          <p:nvPr/>
        </p:nvPicPr>
        <p:blipFill>
          <a:blip r:embed="rId4" cstate="print"/>
          <a:srcRect/>
          <a:stretch>
            <a:fillRect/>
          </a:stretch>
        </p:blipFill>
        <p:spPr bwMode="auto">
          <a:xfrm>
            <a:off x="7208109" y="5509008"/>
            <a:ext cx="566969" cy="1068907"/>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8"/>
          <p:cNvPicPr>
            <a:picLocks noChangeAspect="1" noChangeArrowheads="1"/>
          </p:cNvPicPr>
          <p:nvPr/>
        </p:nvPicPr>
        <p:blipFill>
          <a:blip r:embed="rId3" cstate="print"/>
          <a:srcRect/>
          <a:stretch>
            <a:fillRect/>
          </a:stretch>
        </p:blipFill>
        <p:spPr bwMode="auto">
          <a:xfrm>
            <a:off x="4562475" y="1359213"/>
            <a:ext cx="4108450" cy="4307069"/>
          </a:xfrm>
          <a:prstGeom prst="rect">
            <a:avLst/>
          </a:prstGeom>
          <a:noFill/>
          <a:ln w="9525">
            <a:noFill/>
            <a:miter lim="800000"/>
            <a:headEnd/>
            <a:tailEnd/>
          </a:ln>
        </p:spPr>
      </p:pic>
      <p:sp>
        <p:nvSpPr>
          <p:cNvPr id="26628" name="Rectangle 3"/>
          <p:cNvSpPr>
            <a:spLocks noGrp="1" noChangeArrowheads="1"/>
          </p:cNvSpPr>
          <p:nvPr>
            <p:ph idx="1"/>
          </p:nvPr>
        </p:nvSpPr>
        <p:spPr>
          <a:xfrm>
            <a:off x="338138" y="1394085"/>
            <a:ext cx="3911600" cy="4668578"/>
          </a:xfrm>
          <a:noFill/>
          <a:ln>
            <a:solidFill>
              <a:schemeClr val="bg2"/>
            </a:solidFill>
          </a:ln>
        </p:spPr>
        <p:txBody>
          <a:bodyPr>
            <a:normAutofit/>
          </a:bodyPr>
          <a:lstStyle/>
          <a:p>
            <a:pPr marL="3175" indent="4763" eaLnBrk="1" hangingPunct="1">
              <a:lnSpc>
                <a:spcPct val="90000"/>
              </a:lnSpc>
              <a:buFont typeface="Times" charset="0"/>
              <a:buNone/>
            </a:pPr>
            <a:r>
              <a:rPr lang="en-US" sz="2400" dirty="0" smtClean="0"/>
              <a:t>Some of the most competitive scholarship awards value AP Exam grades:</a:t>
            </a:r>
            <a:br>
              <a:rPr lang="en-US" sz="2400" dirty="0" smtClean="0"/>
            </a:br>
            <a:endParaRPr lang="en-US" sz="2400" dirty="0" smtClean="0"/>
          </a:p>
          <a:p>
            <a:pPr marL="3175" indent="4763" eaLnBrk="1" hangingPunct="1">
              <a:lnSpc>
                <a:spcPct val="90000"/>
              </a:lnSpc>
              <a:buFont typeface="Times" charset="0"/>
              <a:buNone/>
            </a:pPr>
            <a:r>
              <a:rPr lang="en-US" sz="2400" dirty="0" smtClean="0"/>
              <a:t>“Having the AP Exam grade can make the difference when it comes down to awarding precious scholarship dollars.”</a:t>
            </a:r>
            <a:endParaRPr lang="en-US" dirty="0" smtClean="0"/>
          </a:p>
          <a:p>
            <a:pPr marL="3175" indent="4763" algn="r" eaLnBrk="1" hangingPunct="1">
              <a:lnSpc>
                <a:spcPct val="90000"/>
              </a:lnSpc>
              <a:buFont typeface="Times" charset="0"/>
              <a:buNone/>
            </a:pPr>
            <a:r>
              <a:rPr lang="en-US" sz="1400" dirty="0" smtClean="0"/>
              <a:t>—Edwina Harris Hamby, Dean of Admission</a:t>
            </a:r>
            <a:br>
              <a:rPr lang="en-US" sz="1400" dirty="0" smtClean="0"/>
            </a:br>
            <a:r>
              <a:rPr lang="en-US" sz="1400" dirty="0" smtClean="0"/>
              <a:t>Fisk University</a:t>
            </a:r>
            <a:endParaRPr lang="en-US" sz="2200" dirty="0" smtClean="0"/>
          </a:p>
        </p:txBody>
      </p:sp>
      <p:sp>
        <p:nvSpPr>
          <p:cNvPr id="26627" name="Rectangle 2"/>
          <p:cNvSpPr>
            <a:spLocks noGrp="1" noChangeArrowheads="1"/>
          </p:cNvSpPr>
          <p:nvPr>
            <p:ph type="title"/>
          </p:nvPr>
        </p:nvSpPr>
        <p:spPr>
          <a:xfrm>
            <a:off x="269824" y="296863"/>
            <a:ext cx="8874176" cy="1143000"/>
          </a:xfrm>
        </p:spPr>
        <p:txBody>
          <a:bodyPr>
            <a:normAutofit/>
          </a:bodyPr>
          <a:lstStyle/>
          <a:p>
            <a:pPr eaLnBrk="1" hangingPunct="1"/>
            <a:r>
              <a:rPr lang="en-US" dirty="0" smtClean="0"/>
              <a:t>Earn academic scholarships or awards</a:t>
            </a:r>
          </a:p>
        </p:txBody>
      </p:sp>
      <p:sp>
        <p:nvSpPr>
          <p:cNvPr id="26629" name="Line 37"/>
          <p:cNvSpPr>
            <a:spLocks noChangeShapeType="1"/>
          </p:cNvSpPr>
          <p:nvPr/>
        </p:nvSpPr>
        <p:spPr bwMode="auto">
          <a:xfrm>
            <a:off x="0" y="6172200"/>
            <a:ext cx="91440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Middle school is a time for great choices</a:t>
            </a:r>
            <a:endParaRPr lang="en-US" dirty="0"/>
          </a:p>
        </p:txBody>
      </p:sp>
      <p:pic>
        <p:nvPicPr>
          <p:cNvPr id="4" name="Picture 2"/>
          <p:cNvPicPr>
            <a:picLocks noGrp="1" noChangeAspect="1" noChangeArrowheads="1"/>
          </p:cNvPicPr>
          <p:nvPr>
            <p:ph idx="1"/>
          </p:nvPr>
        </p:nvPicPr>
        <p:blipFill>
          <a:blip r:embed="rId3" cstate="print"/>
          <a:srcRect/>
          <a:stretch>
            <a:fillRect/>
          </a:stretch>
        </p:blipFill>
        <p:spPr bwMode="auto">
          <a:xfrm>
            <a:off x="2421924" y="1271073"/>
            <a:ext cx="4358298" cy="2905532"/>
          </a:xfrm>
          <a:prstGeom prst="rect">
            <a:avLst/>
          </a:prstGeom>
          <a:noFill/>
          <a:ln w="9525">
            <a:noFill/>
            <a:miter lim="800000"/>
            <a:headEnd/>
            <a:tailEnd/>
          </a:ln>
          <a:effectLst/>
        </p:spPr>
      </p:pic>
      <p:sp>
        <p:nvSpPr>
          <p:cNvPr id="5" name="TextBox 4"/>
          <p:cNvSpPr txBox="1"/>
          <p:nvPr/>
        </p:nvSpPr>
        <p:spPr>
          <a:xfrm>
            <a:off x="667264" y="4324866"/>
            <a:ext cx="7920681" cy="1815882"/>
          </a:xfrm>
          <a:prstGeom prst="rect">
            <a:avLst/>
          </a:prstGeom>
          <a:noFill/>
        </p:spPr>
        <p:txBody>
          <a:bodyPr wrap="square" rtlCol="0">
            <a:spAutoFit/>
          </a:bodyPr>
          <a:lstStyle/>
          <a:p>
            <a:r>
              <a:rPr lang="en-US" sz="2800" b="1" dirty="0" smtClean="0">
                <a:latin typeface="+mn-lt"/>
              </a:rPr>
              <a:t>We know we have your most precious commodity with us and we are your partners in assisting with these choices.  Our goals are mutual:  success for your child in the path they choose. </a:t>
            </a:r>
            <a:endParaRPr lang="en-US" sz="2800"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35676"/>
            <a:ext cx="8229600" cy="5412259"/>
          </a:xfrm>
        </p:spPr>
        <p:txBody>
          <a:bodyPr/>
          <a:lstStyle/>
          <a:p>
            <a:r>
              <a:rPr lang="en-US" dirty="0" smtClean="0"/>
              <a:t>Students have an opportunity to make choices in middle school that are new and exciting and like nothing they have experienced before…</a:t>
            </a:r>
          </a:p>
          <a:p>
            <a:endParaRPr lang="en-US" dirty="0" smtClean="0"/>
          </a:p>
          <a:p>
            <a:endParaRPr lang="en-US" dirty="0"/>
          </a:p>
        </p:txBody>
      </p:sp>
      <p:sp>
        <p:nvSpPr>
          <p:cNvPr id="3" name="Title 2"/>
          <p:cNvSpPr>
            <a:spLocks noGrp="1"/>
          </p:cNvSpPr>
          <p:nvPr>
            <p:ph type="title"/>
          </p:nvPr>
        </p:nvSpPr>
        <p:spPr/>
        <p:txBody>
          <a:bodyPr/>
          <a:lstStyle/>
          <a:p>
            <a:r>
              <a:rPr lang="en-US" dirty="0" smtClean="0"/>
              <a:t>Why are we here tonight?</a:t>
            </a:r>
            <a:endParaRPr lang="en-US" dirty="0"/>
          </a:p>
        </p:txBody>
      </p:sp>
      <p:pic>
        <p:nvPicPr>
          <p:cNvPr id="38914" name="Picture 2" descr="C:\Users\tbesgrove\AppData\Local\Microsoft\Windows\Temporary Internet Files\Content.IE5\ZOGYNKZD\MC900019108[1].wmf"/>
          <p:cNvPicPr>
            <a:picLocks noChangeAspect="1" noChangeArrowheads="1"/>
          </p:cNvPicPr>
          <p:nvPr/>
        </p:nvPicPr>
        <p:blipFill>
          <a:blip r:embed="rId3" cstate="print"/>
          <a:srcRect/>
          <a:stretch>
            <a:fillRect/>
          </a:stretch>
        </p:blipFill>
        <p:spPr bwMode="auto">
          <a:xfrm>
            <a:off x="518984" y="2768113"/>
            <a:ext cx="1415540" cy="1328671"/>
          </a:xfrm>
          <a:prstGeom prst="rect">
            <a:avLst/>
          </a:prstGeom>
          <a:noFill/>
        </p:spPr>
      </p:pic>
      <p:pic>
        <p:nvPicPr>
          <p:cNvPr id="38915" name="Picture 3" descr="C:\Users\tbesgrove\AppData\Local\Microsoft\Windows\Temporary Internet Files\Content.IE5\7A0VWB2A\MC900417330[1].wmf"/>
          <p:cNvPicPr>
            <a:picLocks noChangeAspect="1" noChangeArrowheads="1"/>
          </p:cNvPicPr>
          <p:nvPr/>
        </p:nvPicPr>
        <p:blipFill>
          <a:blip r:embed="rId4" cstate="print"/>
          <a:srcRect/>
          <a:stretch>
            <a:fillRect/>
          </a:stretch>
        </p:blipFill>
        <p:spPr bwMode="auto">
          <a:xfrm>
            <a:off x="6612535" y="2644346"/>
            <a:ext cx="1882082" cy="2073835"/>
          </a:xfrm>
          <a:prstGeom prst="rect">
            <a:avLst/>
          </a:prstGeom>
          <a:noFill/>
        </p:spPr>
      </p:pic>
      <p:pic>
        <p:nvPicPr>
          <p:cNvPr id="38917" name="Picture 5" descr="C:\Users\tbesgrove\AppData\Local\Microsoft\Windows\Temporary Internet Files\Content.IE5\EH9A9MAL\MP900442359[1].jpg"/>
          <p:cNvPicPr>
            <a:picLocks noChangeAspect="1" noChangeArrowheads="1"/>
          </p:cNvPicPr>
          <p:nvPr/>
        </p:nvPicPr>
        <p:blipFill>
          <a:blip r:embed="rId5" cstate="print"/>
          <a:srcRect/>
          <a:stretch>
            <a:fillRect/>
          </a:stretch>
        </p:blipFill>
        <p:spPr bwMode="auto">
          <a:xfrm>
            <a:off x="4658498" y="2879126"/>
            <a:ext cx="1346887" cy="2020330"/>
          </a:xfrm>
          <a:prstGeom prst="rect">
            <a:avLst/>
          </a:prstGeom>
          <a:noFill/>
        </p:spPr>
      </p:pic>
      <p:pic>
        <p:nvPicPr>
          <p:cNvPr id="38921" name="Picture 9" descr="C:\Users\tbesgrove\AppData\Local\Microsoft\Windows\Temporary Internet Files\Content.IE5\JV06YOAK\MP900414104[1].jpg"/>
          <p:cNvPicPr>
            <a:picLocks noChangeAspect="1" noChangeArrowheads="1"/>
          </p:cNvPicPr>
          <p:nvPr/>
        </p:nvPicPr>
        <p:blipFill>
          <a:blip r:embed="rId6" cstate="print"/>
          <a:srcRect/>
          <a:stretch>
            <a:fillRect/>
          </a:stretch>
        </p:blipFill>
        <p:spPr bwMode="auto">
          <a:xfrm>
            <a:off x="2496065" y="3172271"/>
            <a:ext cx="1805697" cy="1560366"/>
          </a:xfrm>
          <a:prstGeom prst="rect">
            <a:avLst/>
          </a:prstGeom>
          <a:noFill/>
        </p:spPr>
      </p:pic>
      <p:pic>
        <p:nvPicPr>
          <p:cNvPr id="38922" name="Picture 10" descr="C:\Program Files\Microsoft Office\MEDIA\CAGCAT10\j0183168.wmf"/>
          <p:cNvPicPr>
            <a:picLocks noChangeAspect="1" noChangeArrowheads="1"/>
          </p:cNvPicPr>
          <p:nvPr/>
        </p:nvPicPr>
        <p:blipFill>
          <a:blip r:embed="rId7" cstate="print"/>
          <a:srcRect/>
          <a:stretch>
            <a:fillRect/>
          </a:stretch>
        </p:blipFill>
        <p:spPr bwMode="auto">
          <a:xfrm>
            <a:off x="2558801" y="4881980"/>
            <a:ext cx="1432433" cy="1255360"/>
          </a:xfrm>
          <a:prstGeom prst="rect">
            <a:avLst/>
          </a:prstGeom>
          <a:noFill/>
        </p:spPr>
      </p:pic>
      <p:pic>
        <p:nvPicPr>
          <p:cNvPr id="38924" name="Picture 12" descr="C:\Users\tbesgrove\AppData\Local\Microsoft\Windows\Temporary Internet Files\Content.IE5\0HQSAAU8\MP900387309[1].jpg"/>
          <p:cNvPicPr>
            <a:picLocks noChangeAspect="1" noChangeArrowheads="1"/>
          </p:cNvPicPr>
          <p:nvPr/>
        </p:nvPicPr>
        <p:blipFill>
          <a:blip r:embed="rId8" cstate="print"/>
          <a:srcRect/>
          <a:stretch>
            <a:fillRect/>
          </a:stretch>
        </p:blipFill>
        <p:spPr bwMode="auto">
          <a:xfrm>
            <a:off x="4392826" y="5257800"/>
            <a:ext cx="1600200" cy="1600200"/>
          </a:xfrm>
          <a:prstGeom prst="rect">
            <a:avLst/>
          </a:prstGeom>
          <a:noFill/>
        </p:spPr>
      </p:pic>
      <p:pic>
        <p:nvPicPr>
          <p:cNvPr id="38930" name="Picture 18" descr="C:\Users\tbesgrove\AppData\Local\Microsoft\Windows\Temporary Internet Files\Content.IE5\I167P5MH\MP900262555[1].jpg"/>
          <p:cNvPicPr>
            <a:picLocks noChangeAspect="1" noChangeArrowheads="1"/>
          </p:cNvPicPr>
          <p:nvPr/>
        </p:nvPicPr>
        <p:blipFill>
          <a:blip r:embed="rId9" cstate="print"/>
          <a:srcRect/>
          <a:stretch>
            <a:fillRect/>
          </a:stretch>
        </p:blipFill>
        <p:spPr bwMode="auto">
          <a:xfrm>
            <a:off x="1050323" y="4490635"/>
            <a:ext cx="1013256" cy="1508570"/>
          </a:xfrm>
          <a:prstGeom prst="rect">
            <a:avLst/>
          </a:prstGeom>
          <a:noFill/>
        </p:spPr>
      </p:pic>
      <p:pic>
        <p:nvPicPr>
          <p:cNvPr id="38934" name="Picture 22" descr="C:\Users\tbesgrove\AppData\Local\Microsoft\Windows\Temporary Internet Files\Content.IE5\JV06YOAK\MC900054832[1].wmf"/>
          <p:cNvPicPr>
            <a:picLocks noChangeAspect="1" noChangeArrowheads="1"/>
          </p:cNvPicPr>
          <p:nvPr/>
        </p:nvPicPr>
        <p:blipFill>
          <a:blip r:embed="rId10" cstate="print"/>
          <a:srcRect/>
          <a:stretch>
            <a:fillRect/>
          </a:stretch>
        </p:blipFill>
        <p:spPr bwMode="auto">
          <a:xfrm>
            <a:off x="6694169" y="4930346"/>
            <a:ext cx="2015488" cy="15940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685800" y="1346886"/>
            <a:ext cx="7935686" cy="4451748"/>
          </a:xfrm>
          <a:noFill/>
        </p:spPr>
        <p:txBody>
          <a:bodyPr>
            <a:normAutofit fontScale="92500" lnSpcReduction="10000"/>
          </a:bodyPr>
          <a:lstStyle/>
          <a:p>
            <a:pPr eaLnBrk="1" hangingPunct="1">
              <a:buFontTx/>
              <a:buNone/>
            </a:pPr>
            <a:r>
              <a:rPr lang="en-US" b="1" dirty="0" smtClean="0"/>
              <a:t>Cyndi Nyvall</a:t>
            </a:r>
            <a:endParaRPr lang="en-US" b="1" dirty="0" smtClean="0"/>
          </a:p>
          <a:p>
            <a:pPr eaLnBrk="1" hangingPunct="1">
              <a:buFontTx/>
              <a:buNone/>
            </a:pPr>
            <a:r>
              <a:rPr lang="en-US" b="1" dirty="0" smtClean="0"/>
              <a:t>Haltom and Watauga Middle </a:t>
            </a:r>
            <a:r>
              <a:rPr lang="en-US" b="1" dirty="0" smtClean="0"/>
              <a:t>Advanced Academic Specialist</a:t>
            </a:r>
          </a:p>
          <a:p>
            <a:pPr eaLnBrk="1" hangingPunct="1">
              <a:buFontTx/>
              <a:buNone/>
            </a:pPr>
            <a:r>
              <a:rPr lang="en-US" b="1" smtClean="0">
                <a:hlinkClick r:id="rId3"/>
              </a:rPr>
              <a:t>Cynthia.nyvall@birdvilleschools.net</a:t>
            </a:r>
            <a:endParaRPr lang="en-US" b="1" dirty="0" smtClean="0"/>
          </a:p>
          <a:p>
            <a:pPr eaLnBrk="1" hangingPunct="1">
              <a:buFontTx/>
              <a:buNone/>
            </a:pPr>
            <a:endParaRPr lang="en-US" b="1" dirty="0" smtClean="0"/>
          </a:p>
          <a:p>
            <a:pPr eaLnBrk="1" hangingPunct="1">
              <a:buFontTx/>
              <a:buNone/>
            </a:pPr>
            <a:r>
              <a:rPr lang="en-US" b="1" dirty="0" smtClean="0"/>
              <a:t>Tracey Besgrove</a:t>
            </a:r>
          </a:p>
          <a:p>
            <a:pPr eaLnBrk="1" hangingPunct="1">
              <a:buFontTx/>
              <a:buNone/>
            </a:pPr>
            <a:r>
              <a:rPr lang="en-US" b="1" dirty="0" smtClean="0"/>
              <a:t>Advanced Academic Coordinator for BISD</a:t>
            </a:r>
          </a:p>
          <a:p>
            <a:pPr eaLnBrk="1" hangingPunct="1">
              <a:buFontTx/>
              <a:buNone/>
            </a:pPr>
            <a:r>
              <a:rPr lang="en-US" b="1" dirty="0" smtClean="0">
                <a:hlinkClick r:id="rId4"/>
              </a:rPr>
              <a:t>Tracey.besgrove@birdvilleschools.net</a:t>
            </a:r>
            <a:endParaRPr lang="en-US" b="1" dirty="0" smtClean="0"/>
          </a:p>
          <a:p>
            <a:pPr eaLnBrk="1" hangingPunct="1">
              <a:buFontTx/>
              <a:buNone/>
            </a:pPr>
            <a:endParaRPr lang="en-US" b="1" dirty="0" smtClean="0"/>
          </a:p>
          <a:p>
            <a:pPr eaLnBrk="1" hangingPunct="1">
              <a:buFontTx/>
              <a:buNone/>
            </a:pPr>
            <a:r>
              <a:rPr lang="en-US" b="1" dirty="0" smtClean="0"/>
              <a:t>Secondary Math Coordinator</a:t>
            </a:r>
          </a:p>
          <a:p>
            <a:pPr eaLnBrk="1" hangingPunct="1">
              <a:buFontTx/>
              <a:buNone/>
            </a:pPr>
            <a:r>
              <a:rPr lang="en-US" b="1" dirty="0" smtClean="0">
                <a:hlinkClick r:id="rId5"/>
              </a:rPr>
              <a:t>Kim.Hamilton@birdvilleschools.net</a:t>
            </a:r>
            <a:endParaRPr lang="en-US" b="1" dirty="0" smtClean="0"/>
          </a:p>
          <a:p>
            <a:pPr eaLnBrk="1" hangingPunct="1">
              <a:buFontTx/>
              <a:buNone/>
            </a:pPr>
            <a:endParaRPr lang="en-US" b="1" dirty="0" smtClean="0"/>
          </a:p>
          <a:p>
            <a:pPr eaLnBrk="1" hangingPunct="1">
              <a:buFontTx/>
              <a:buNone/>
            </a:pPr>
            <a:endParaRPr lang="en-US" b="1" dirty="0" smtClean="0"/>
          </a:p>
          <a:p>
            <a:pPr eaLnBrk="1" hangingPunct="1">
              <a:buFontTx/>
              <a:buNone/>
            </a:pPr>
            <a:endParaRPr lang="en-US" b="1" dirty="0" smtClean="0"/>
          </a:p>
          <a:p>
            <a:pPr eaLnBrk="1" hangingPunct="1">
              <a:buFontTx/>
              <a:buNone/>
            </a:pPr>
            <a:endParaRPr lang="en-US" b="1" dirty="0" smtClean="0"/>
          </a:p>
          <a:p>
            <a:pPr eaLnBrk="1" hangingPunct="1">
              <a:buFontTx/>
              <a:buNone/>
            </a:pPr>
            <a:endParaRPr lang="en-US" b="1" dirty="0" smtClean="0"/>
          </a:p>
        </p:txBody>
      </p:sp>
      <p:sp>
        <p:nvSpPr>
          <p:cNvPr id="57346" name="Rectangle 2"/>
          <p:cNvSpPr>
            <a:spLocks noGrp="1" noChangeArrowheads="1"/>
          </p:cNvSpPr>
          <p:nvPr>
            <p:ph type="title"/>
          </p:nvPr>
        </p:nvSpPr>
        <p:spPr>
          <a:xfrm>
            <a:off x="412229" y="244658"/>
            <a:ext cx="8229600" cy="1143000"/>
          </a:xfrm>
        </p:spPr>
        <p:txBody>
          <a:bodyPr>
            <a:normAutofit/>
          </a:bodyPr>
          <a:lstStyle/>
          <a:p>
            <a:pPr eaLnBrk="1" hangingPunct="1">
              <a:defRPr/>
            </a:pPr>
            <a:r>
              <a:rPr lang="en-US" b="0" dirty="0" smtClean="0">
                <a:effectLst>
                  <a:outerShdw blurRad="38100" dist="38100" dir="2700000" algn="tl">
                    <a:srgbClr val="000000"/>
                  </a:outerShdw>
                </a:effectLst>
              </a:rPr>
              <a:t>Advanced Academic Specialist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24543" y="1421028"/>
            <a:ext cx="4913576" cy="4670854"/>
          </a:xfrm>
          <a:noFill/>
        </p:spPr>
        <p:txBody>
          <a:bodyPr>
            <a:normAutofit fontScale="70000" lnSpcReduction="20000"/>
          </a:bodyPr>
          <a:lstStyle/>
          <a:p>
            <a:pPr>
              <a:buNone/>
            </a:pPr>
            <a:r>
              <a:rPr lang="en-US" sz="3100" dirty="0" smtClean="0"/>
              <a:t>BISD believes it is vital for students to have every opportunity  to excel through rigorous and challenging courses. </a:t>
            </a:r>
          </a:p>
          <a:p>
            <a:pPr>
              <a:buNone/>
            </a:pPr>
            <a:endParaRPr lang="en-US" sz="3100" dirty="0" smtClean="0"/>
          </a:p>
          <a:p>
            <a:pPr>
              <a:buNone/>
            </a:pPr>
            <a:r>
              <a:rPr lang="en-US" sz="3100" dirty="0" smtClean="0"/>
              <a:t>Pre-Advanced and Advanced Placement courses offer options to excel in many areas of study. Students and parents should expect these courses to be more challenging, take more time, and require a different type of work that is rigorous and fast paced. </a:t>
            </a:r>
          </a:p>
          <a:p>
            <a:pPr>
              <a:buNone/>
            </a:pPr>
            <a:endParaRPr lang="en-US" sz="3100" dirty="0" smtClean="0"/>
          </a:p>
          <a:p>
            <a:pPr>
              <a:buNone/>
            </a:pPr>
            <a:r>
              <a:rPr lang="en-US" sz="3100" dirty="0" smtClean="0"/>
              <a:t>The goal of the Pre-AP/AP program is to challenge and stimulate students to the highest level of their ability.</a:t>
            </a:r>
          </a:p>
          <a:p>
            <a:pPr>
              <a:buNone/>
            </a:pPr>
            <a:endParaRPr lang="en-US" dirty="0" smtClean="0"/>
          </a:p>
          <a:p>
            <a:pPr lvl="2"/>
            <a:endParaRPr lang="en-US" sz="2300" dirty="0" smtClean="0"/>
          </a:p>
        </p:txBody>
      </p:sp>
      <p:sp>
        <p:nvSpPr>
          <p:cNvPr id="5122" name="Title 1"/>
          <p:cNvSpPr>
            <a:spLocks noGrp="1"/>
          </p:cNvSpPr>
          <p:nvPr>
            <p:ph type="title"/>
          </p:nvPr>
        </p:nvSpPr>
        <p:spPr>
          <a:xfrm>
            <a:off x="2824431" y="376578"/>
            <a:ext cx="3885288" cy="834384"/>
          </a:xfrm>
        </p:spPr>
        <p:txBody>
          <a:bodyPr>
            <a:normAutofit/>
          </a:bodyPr>
          <a:lstStyle/>
          <a:p>
            <a:r>
              <a:rPr lang="en-US" dirty="0" smtClean="0"/>
              <a:t>Rigorous Path</a:t>
            </a:r>
          </a:p>
        </p:txBody>
      </p:sp>
      <p:pic>
        <p:nvPicPr>
          <p:cNvPr id="22529" name="Picture 1" descr="C:\Users\tbesgrove\AppData\Local\Microsoft\Windows\Temporary Internet Files\Content.IE5\GUDD299T\MP900442372[1].jpg"/>
          <p:cNvPicPr>
            <a:picLocks noChangeAspect="1" noChangeArrowheads="1"/>
          </p:cNvPicPr>
          <p:nvPr/>
        </p:nvPicPr>
        <p:blipFill>
          <a:blip r:embed="rId3" cstate="print"/>
          <a:srcRect/>
          <a:stretch>
            <a:fillRect/>
          </a:stretch>
        </p:blipFill>
        <p:spPr bwMode="auto">
          <a:xfrm>
            <a:off x="7117491" y="197708"/>
            <a:ext cx="1747442" cy="1161535"/>
          </a:xfrm>
          <a:prstGeom prst="rect">
            <a:avLst/>
          </a:prstGeom>
          <a:noFill/>
        </p:spPr>
      </p:pic>
      <p:pic>
        <p:nvPicPr>
          <p:cNvPr id="22535" name="Picture 7" descr="C:\Users\tbesgrove\AppData\Local\Microsoft\Windows\Temporary Internet Files\Content.IE5\I167P5MH\MP900442370[1].jpg"/>
          <p:cNvPicPr>
            <a:picLocks noChangeAspect="1" noChangeArrowheads="1"/>
          </p:cNvPicPr>
          <p:nvPr/>
        </p:nvPicPr>
        <p:blipFill>
          <a:blip r:embed="rId4" cstate="print"/>
          <a:srcRect/>
          <a:stretch>
            <a:fillRect/>
          </a:stretch>
        </p:blipFill>
        <p:spPr bwMode="auto">
          <a:xfrm>
            <a:off x="392681" y="240376"/>
            <a:ext cx="1683253" cy="1118868"/>
          </a:xfrm>
          <a:prstGeom prst="rect">
            <a:avLst/>
          </a:prstGeom>
          <a:noFill/>
        </p:spPr>
      </p:pic>
      <p:pic>
        <p:nvPicPr>
          <p:cNvPr id="22536" name="Picture 8" descr="C:\Users\tbesgrove\AppData\Local\Microsoft\Windows\Temporary Internet Files\Content.IE5\JV06YOAK\MP900402220[1].jpg"/>
          <p:cNvPicPr>
            <a:picLocks noChangeAspect="1" noChangeArrowheads="1"/>
          </p:cNvPicPr>
          <p:nvPr/>
        </p:nvPicPr>
        <p:blipFill>
          <a:blip r:embed="rId5" cstate="print"/>
          <a:srcRect/>
          <a:stretch>
            <a:fillRect/>
          </a:stretch>
        </p:blipFill>
        <p:spPr bwMode="auto">
          <a:xfrm>
            <a:off x="5335196" y="1586774"/>
            <a:ext cx="2782342" cy="4171476"/>
          </a:xfrm>
          <a:prstGeom prst="rect">
            <a:avLst/>
          </a:prstGeom>
          <a:noFill/>
        </p:spPr>
      </p:pic>
      <p:sp>
        <p:nvSpPr>
          <p:cNvPr id="12" name="TextBox 11"/>
          <p:cNvSpPr txBox="1"/>
          <p:nvPr/>
        </p:nvSpPr>
        <p:spPr>
          <a:xfrm>
            <a:off x="3039762" y="6067167"/>
            <a:ext cx="6104238" cy="461665"/>
          </a:xfrm>
          <a:prstGeom prst="rect">
            <a:avLst/>
          </a:prstGeom>
          <a:noFill/>
        </p:spPr>
        <p:txBody>
          <a:bodyPr wrap="square" rtlCol="0">
            <a:spAutoFit/>
          </a:bodyPr>
          <a:lstStyle/>
          <a:p>
            <a:r>
              <a:rPr lang="en-US" b="1" dirty="0" smtClean="0">
                <a:latin typeface="+mn-lt"/>
              </a:rPr>
              <a:t>BISD wants you to select Pre AP –and succeed!</a:t>
            </a:r>
            <a:endParaRPr lang="en-US" b="1" dirty="0">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296863"/>
            <a:ext cx="8305800" cy="1143000"/>
          </a:xfrm>
          <a:prstGeom prst="rect">
            <a:avLst/>
          </a:prstGeom>
        </p:spPr>
        <p:txBody>
          <a:bodyPr/>
          <a:lstStyle/>
          <a:p>
            <a:pPr>
              <a:defRPr/>
            </a:pPr>
            <a:r>
              <a:rPr lang="en-US" sz="3600" b="1" dirty="0">
                <a:latin typeface="+mj-lt"/>
              </a:rPr>
              <a:t>Pre-Advanced </a:t>
            </a:r>
            <a:r>
              <a:rPr lang="en-US" sz="3600" b="1" dirty="0" smtClean="0">
                <a:latin typeface="+mj-lt"/>
              </a:rPr>
              <a:t>Placement (Pre-AP) and Advanced Placement (AP) Courses</a:t>
            </a:r>
            <a:endParaRPr lang="en-US" sz="3600" b="1" kern="0" dirty="0">
              <a:latin typeface="+mj-lt"/>
              <a:ea typeface="+mj-ea"/>
              <a:cs typeface="+mj-cs"/>
            </a:endParaRPr>
          </a:p>
        </p:txBody>
      </p:sp>
      <p:sp>
        <p:nvSpPr>
          <p:cNvPr id="3" name="Content Placeholder 2"/>
          <p:cNvSpPr txBox="1">
            <a:spLocks/>
          </p:cNvSpPr>
          <p:nvPr/>
        </p:nvSpPr>
        <p:spPr>
          <a:xfrm>
            <a:off x="402771" y="1678899"/>
            <a:ext cx="8322129" cy="4616970"/>
          </a:xfrm>
          <a:prstGeom prst="rect">
            <a:avLst/>
          </a:prstGeom>
          <a:noFill/>
        </p:spPr>
        <p:txBody>
          <a:bodyPr/>
          <a:lstStyle/>
          <a:p>
            <a:pPr marL="228600" lvl="1" indent="-228600">
              <a:spcBef>
                <a:spcPct val="50000"/>
              </a:spcBef>
              <a:buFont typeface="Arial" pitchFamily="34" charset="0"/>
              <a:buChar char="•"/>
              <a:defRPr/>
            </a:pPr>
            <a:r>
              <a:rPr lang="en-US" sz="2000" dirty="0" smtClean="0">
                <a:latin typeface="+mn-lt"/>
              </a:rPr>
              <a:t>Both </a:t>
            </a:r>
            <a:r>
              <a:rPr lang="en-US" sz="2000" dirty="0">
                <a:latin typeface="+mn-lt"/>
              </a:rPr>
              <a:t>Pre-AP and AP are designed to meet the needs of </a:t>
            </a:r>
            <a:r>
              <a:rPr lang="en-US" sz="2000" dirty="0" smtClean="0">
                <a:latin typeface="+mn-lt"/>
              </a:rPr>
              <a:t>gifted students </a:t>
            </a:r>
            <a:r>
              <a:rPr lang="en-US" sz="2000" dirty="0">
                <a:latin typeface="+mn-lt"/>
              </a:rPr>
              <a:t>as well as highly motivated students by offering a continuum of learning experiences that leads to the development of advanced level products or performances</a:t>
            </a:r>
            <a:r>
              <a:rPr lang="en-US" sz="2000" dirty="0" smtClean="0"/>
              <a:t>.</a:t>
            </a:r>
          </a:p>
          <a:p>
            <a:pPr marL="228600" lvl="1" indent="-228600">
              <a:spcBef>
                <a:spcPct val="50000"/>
              </a:spcBef>
              <a:defRPr/>
            </a:pPr>
            <a:endParaRPr lang="en-US" sz="2000" dirty="0" smtClean="0"/>
          </a:p>
          <a:p>
            <a:pPr marL="228600" lvl="1" indent="-228600">
              <a:spcBef>
                <a:spcPct val="50000"/>
              </a:spcBef>
              <a:buFont typeface="Arial" pitchFamily="34" charset="0"/>
              <a:buChar char="•"/>
              <a:defRPr/>
            </a:pPr>
            <a:r>
              <a:rPr lang="en-US" sz="2000" dirty="0" smtClean="0">
                <a:latin typeface="+mn-lt"/>
              </a:rPr>
              <a:t>Pre AP PREPARES a student for Advanced Placement classes:</a:t>
            </a:r>
          </a:p>
          <a:p>
            <a:pPr marL="1143000" lvl="3" indent="-228600">
              <a:spcBef>
                <a:spcPct val="50000"/>
              </a:spcBef>
              <a:buFont typeface="Arial" pitchFamily="34" charset="0"/>
              <a:buChar char="•"/>
              <a:defRPr/>
            </a:pPr>
            <a:r>
              <a:rPr lang="en-US" sz="2000" b="1" dirty="0" smtClean="0">
                <a:latin typeface="+mn-lt"/>
              </a:rPr>
              <a:t>Critical Reading</a:t>
            </a:r>
          </a:p>
          <a:p>
            <a:pPr marL="1143000" lvl="3" indent="-228600">
              <a:spcBef>
                <a:spcPct val="50000"/>
              </a:spcBef>
              <a:buFont typeface="Arial" pitchFamily="34" charset="0"/>
              <a:buChar char="•"/>
              <a:defRPr/>
            </a:pPr>
            <a:r>
              <a:rPr lang="en-US" sz="2000" b="1" dirty="0" smtClean="0">
                <a:latin typeface="+mn-lt"/>
              </a:rPr>
              <a:t>Critical Thinking</a:t>
            </a:r>
          </a:p>
          <a:p>
            <a:pPr marL="1143000" lvl="3" indent="-228600">
              <a:spcBef>
                <a:spcPct val="50000"/>
              </a:spcBef>
              <a:buFont typeface="Arial" pitchFamily="34" charset="0"/>
              <a:buChar char="•"/>
              <a:defRPr/>
            </a:pPr>
            <a:r>
              <a:rPr lang="en-US" sz="2000" b="1" dirty="0" smtClean="0">
                <a:latin typeface="+mn-lt"/>
              </a:rPr>
              <a:t>Advanced problem solving</a:t>
            </a:r>
          </a:p>
          <a:p>
            <a:pPr marL="1143000" lvl="3" indent="-228600">
              <a:spcBef>
                <a:spcPct val="50000"/>
              </a:spcBef>
              <a:buFont typeface="Arial" pitchFamily="34" charset="0"/>
              <a:buChar char="•"/>
              <a:defRPr/>
            </a:pPr>
            <a:r>
              <a:rPr lang="en-US" sz="2000" b="1" dirty="0" smtClean="0">
                <a:latin typeface="+mn-lt"/>
              </a:rPr>
              <a:t>Work ethic </a:t>
            </a:r>
          </a:p>
          <a:p>
            <a:pPr marL="1143000" lvl="3" indent="-228600">
              <a:spcBef>
                <a:spcPct val="50000"/>
              </a:spcBef>
              <a:buFont typeface="Arial" pitchFamily="34" charset="0"/>
              <a:buChar char="•"/>
              <a:defRPr/>
            </a:pPr>
            <a:endParaRPr lang="en-US" sz="2800" b="1" dirty="0">
              <a:latin typeface="+mn-lt"/>
            </a:endParaRPr>
          </a:p>
        </p:txBody>
      </p:sp>
      <p:pic>
        <p:nvPicPr>
          <p:cNvPr id="20487" name="Picture 7" descr="C:\Users\tbesgrove\AppData\Local\Microsoft\Windows\Temporary Internet Files\Content.IE5\GUDD299T\MC900071066[1].wmf"/>
          <p:cNvPicPr>
            <a:picLocks noChangeAspect="1" noChangeArrowheads="1"/>
          </p:cNvPicPr>
          <p:nvPr/>
        </p:nvPicPr>
        <p:blipFill>
          <a:blip r:embed="rId3" cstate="print"/>
          <a:srcRect/>
          <a:stretch>
            <a:fillRect/>
          </a:stretch>
        </p:blipFill>
        <p:spPr bwMode="auto">
          <a:xfrm>
            <a:off x="5770605" y="3934532"/>
            <a:ext cx="2485200" cy="229863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77482" y="2310413"/>
            <a:ext cx="4206875" cy="4176712"/>
          </a:xfrm>
          <a:noFill/>
        </p:spPr>
        <p:txBody>
          <a:bodyPr>
            <a:normAutofit/>
          </a:bodyPr>
          <a:lstStyle/>
          <a:p>
            <a:pPr marL="3175" indent="4763" eaLnBrk="1" hangingPunct="1">
              <a:lnSpc>
                <a:spcPct val="90000"/>
              </a:lnSpc>
              <a:buFont typeface="Times" charset="0"/>
              <a:buNone/>
            </a:pPr>
            <a:r>
              <a:rPr lang="en-US" sz="2400" dirty="0" smtClean="0"/>
              <a:t>A 1999 U.S. Department of Education study found that </a:t>
            </a:r>
            <a:r>
              <a:rPr lang="en-US" sz="2400" b="1" dirty="0" smtClean="0">
                <a:solidFill>
                  <a:srgbClr val="FF0000"/>
                </a:solidFill>
              </a:rPr>
              <a:t>the strongest predictor of college graduation is something students do before they ever go to college:</a:t>
            </a:r>
          </a:p>
          <a:p>
            <a:pPr marL="3175" indent="4763" eaLnBrk="1" hangingPunct="1">
              <a:lnSpc>
                <a:spcPct val="90000"/>
              </a:lnSpc>
              <a:buFont typeface="Times" charset="0"/>
              <a:buNone/>
            </a:pPr>
            <a:r>
              <a:rPr lang="en-US" sz="2400" b="1" u="sng" dirty="0" smtClean="0"/>
              <a:t>Participate in rigorous, college-level courses in high school—and AP courses in particular.</a:t>
            </a:r>
            <a:endParaRPr lang="en-US" b="1" u="sng" dirty="0" smtClean="0"/>
          </a:p>
          <a:p>
            <a:pPr marL="3175" indent="4763" eaLnBrk="1" hangingPunct="1">
              <a:lnSpc>
                <a:spcPct val="90000"/>
              </a:lnSpc>
              <a:buFont typeface="Times" charset="0"/>
              <a:buNone/>
            </a:pPr>
            <a:r>
              <a:rPr lang="en-US" sz="1200" dirty="0" smtClean="0"/>
              <a:t>Clifford Adelman, </a:t>
            </a:r>
            <a:r>
              <a:rPr lang="en-US" sz="1200" i="1" dirty="0" smtClean="0"/>
              <a:t>Answers in the Tool Box: Academic Intensity, Attendance Patterns, and Bachelor’s Degree Attainment</a:t>
            </a:r>
            <a:r>
              <a:rPr lang="en-US" sz="1200" dirty="0" smtClean="0"/>
              <a:t> (1999), U.S. Department of Education.</a:t>
            </a:r>
          </a:p>
          <a:p>
            <a:pPr marL="3175" indent="4763" eaLnBrk="1" hangingPunct="1">
              <a:lnSpc>
                <a:spcPct val="90000"/>
              </a:lnSpc>
              <a:buFont typeface="Times" charset="0"/>
              <a:buNone/>
            </a:pPr>
            <a:endParaRPr lang="en-US" sz="1300" dirty="0" smtClean="0"/>
          </a:p>
        </p:txBody>
      </p:sp>
      <p:sp>
        <p:nvSpPr>
          <p:cNvPr id="15362" name="Rectangle 2"/>
          <p:cNvSpPr>
            <a:spLocks noGrp="1" noChangeArrowheads="1"/>
          </p:cNvSpPr>
          <p:nvPr>
            <p:ph type="title"/>
          </p:nvPr>
        </p:nvSpPr>
        <p:spPr>
          <a:xfrm>
            <a:off x="665793" y="227718"/>
            <a:ext cx="8229600" cy="685799"/>
          </a:xfrm>
        </p:spPr>
        <p:txBody>
          <a:bodyPr>
            <a:normAutofit fontScale="90000"/>
          </a:bodyPr>
          <a:lstStyle/>
          <a:p>
            <a:pPr eaLnBrk="1" hangingPunct="1"/>
            <a:r>
              <a:rPr lang="en-US" dirty="0" smtClean="0"/>
              <a:t>Prepare Now to Succeed in College</a:t>
            </a:r>
          </a:p>
        </p:txBody>
      </p:sp>
      <p:sp>
        <p:nvSpPr>
          <p:cNvPr id="15364" name="Rectangle 20"/>
          <p:cNvSpPr>
            <a:spLocks noChangeArrowheads="1"/>
          </p:cNvSpPr>
          <p:nvPr/>
        </p:nvSpPr>
        <p:spPr bwMode="auto">
          <a:xfrm>
            <a:off x="8823325" y="5851525"/>
            <a:ext cx="184150" cy="457200"/>
          </a:xfrm>
          <a:prstGeom prst="rect">
            <a:avLst/>
          </a:prstGeom>
          <a:noFill/>
          <a:ln w="9525">
            <a:noFill/>
            <a:miter lim="800000"/>
            <a:headEnd/>
            <a:tailEnd/>
          </a:ln>
        </p:spPr>
        <p:txBody>
          <a:bodyPr wrap="none">
            <a:spAutoFit/>
          </a:bodyPr>
          <a:lstStyle/>
          <a:p>
            <a:endParaRPr lang="en-US"/>
          </a:p>
        </p:txBody>
      </p:sp>
      <p:pic>
        <p:nvPicPr>
          <p:cNvPr id="15365" name="Picture 23"/>
          <p:cNvPicPr>
            <a:picLocks noChangeAspect="1" noChangeArrowheads="1"/>
          </p:cNvPicPr>
          <p:nvPr/>
        </p:nvPicPr>
        <p:blipFill>
          <a:blip r:embed="rId3" cstate="print"/>
          <a:srcRect/>
          <a:stretch>
            <a:fillRect/>
          </a:stretch>
        </p:blipFill>
        <p:spPr bwMode="auto">
          <a:xfrm>
            <a:off x="5066269" y="2348532"/>
            <a:ext cx="3689565" cy="4509468"/>
          </a:xfrm>
          <a:prstGeom prst="rect">
            <a:avLst/>
          </a:prstGeom>
          <a:noFill/>
          <a:ln w="9525">
            <a:noFill/>
            <a:miter lim="800000"/>
            <a:headEnd/>
            <a:tailEnd/>
          </a:ln>
        </p:spPr>
      </p:pic>
      <p:sp>
        <p:nvSpPr>
          <p:cNvPr id="8" name="TextBox 7"/>
          <p:cNvSpPr txBox="1"/>
          <p:nvPr/>
        </p:nvSpPr>
        <p:spPr>
          <a:xfrm>
            <a:off x="889687" y="963827"/>
            <a:ext cx="6672648" cy="830997"/>
          </a:xfrm>
          <a:prstGeom prst="rect">
            <a:avLst/>
          </a:prstGeom>
          <a:noFill/>
        </p:spPr>
        <p:txBody>
          <a:bodyPr wrap="square" rtlCol="0">
            <a:spAutoFit/>
          </a:bodyPr>
          <a:lstStyle/>
          <a:p>
            <a:r>
              <a:rPr lang="en-US" dirty="0" smtClean="0">
                <a:latin typeface="+mn-lt"/>
              </a:rPr>
              <a:t>Choices you make now help you prepare for choices in high school and beyond.</a:t>
            </a:r>
            <a:endParaRPr lang="en-US" dirty="0">
              <a:latin typeface="+mn-lt"/>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357188" y="1229193"/>
            <a:ext cx="4106862" cy="4830295"/>
          </a:xfrm>
          <a:noFill/>
        </p:spPr>
        <p:txBody>
          <a:bodyPr>
            <a:normAutofit/>
          </a:bodyPr>
          <a:lstStyle/>
          <a:p>
            <a:pPr marL="0" indent="0" eaLnBrk="1" hangingPunct="1">
              <a:lnSpc>
                <a:spcPct val="150000"/>
              </a:lnSpc>
              <a:buFont typeface="Times" charset="0"/>
              <a:buNone/>
            </a:pPr>
            <a:r>
              <a:rPr lang="en-US" sz="2800" dirty="0" smtClean="0"/>
              <a:t>College Board suggests all willing students should be considered for admission to Pre-AP courses.  </a:t>
            </a:r>
          </a:p>
          <a:p>
            <a:pPr marL="0" indent="0" eaLnBrk="1" hangingPunct="1">
              <a:lnSpc>
                <a:spcPct val="150000"/>
              </a:lnSpc>
              <a:buFont typeface="Times" charset="0"/>
              <a:buNone/>
            </a:pPr>
            <a:r>
              <a:rPr lang="en-US" sz="2800" dirty="0" smtClean="0"/>
              <a:t>BISD allows students to self select into Pre AP courses.</a:t>
            </a:r>
            <a:endParaRPr lang="en-US" dirty="0" smtClean="0"/>
          </a:p>
        </p:txBody>
      </p:sp>
      <p:sp>
        <p:nvSpPr>
          <p:cNvPr id="28674" name="Rectangle 2"/>
          <p:cNvSpPr>
            <a:spLocks noGrp="1" noChangeArrowheads="1"/>
          </p:cNvSpPr>
          <p:nvPr>
            <p:ph type="title"/>
          </p:nvPr>
        </p:nvSpPr>
        <p:spPr>
          <a:xfrm>
            <a:off x="532151" y="274638"/>
            <a:ext cx="8229600" cy="1143000"/>
          </a:xfrm>
        </p:spPr>
        <p:txBody>
          <a:bodyPr>
            <a:normAutofit/>
          </a:bodyPr>
          <a:lstStyle/>
          <a:p>
            <a:pPr eaLnBrk="1" hangingPunct="1"/>
            <a:r>
              <a:rPr lang="en-US" dirty="0" smtClean="0"/>
              <a:t>Who should take Pre-AP</a:t>
            </a:r>
          </a:p>
        </p:txBody>
      </p:sp>
      <p:pic>
        <p:nvPicPr>
          <p:cNvPr id="28676" name="Picture 26"/>
          <p:cNvPicPr>
            <a:picLocks noChangeAspect="1" noChangeArrowheads="1"/>
          </p:cNvPicPr>
          <p:nvPr/>
        </p:nvPicPr>
        <p:blipFill>
          <a:blip r:embed="rId3" cstate="print"/>
          <a:srcRect/>
          <a:stretch>
            <a:fillRect/>
          </a:stretch>
        </p:blipFill>
        <p:spPr bwMode="auto">
          <a:xfrm>
            <a:off x="5830888" y="1160463"/>
            <a:ext cx="2832100" cy="5029200"/>
          </a:xfrm>
          <a:prstGeom prst="rect">
            <a:avLst/>
          </a:prstGeom>
          <a:noFill/>
          <a:ln w="9525">
            <a:noFill/>
            <a:miter lim="800000"/>
            <a:headEnd/>
            <a:tailEnd/>
          </a:ln>
        </p:spPr>
      </p:pic>
      <p:sp>
        <p:nvSpPr>
          <p:cNvPr id="28677" name="Line 28"/>
          <p:cNvSpPr>
            <a:spLocks noChangeShapeType="1"/>
          </p:cNvSpPr>
          <p:nvPr/>
        </p:nvSpPr>
        <p:spPr bwMode="auto">
          <a:xfrm>
            <a:off x="0" y="6172200"/>
            <a:ext cx="9144000" cy="0"/>
          </a:xfrm>
          <a:prstGeom prst="line">
            <a:avLst/>
          </a:prstGeom>
          <a:noFill/>
          <a:ln w="381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43111"/>
            <a:ext cx="8229600" cy="4525963"/>
          </a:xfrm>
        </p:spPr>
        <p:txBody>
          <a:bodyPr>
            <a:normAutofit fontScale="92500" lnSpcReduction="10000"/>
          </a:bodyPr>
          <a:lstStyle/>
          <a:p>
            <a:pPr>
              <a:buClrTx/>
              <a:buFont typeface="Wingdings" pitchFamily="2" charset="2"/>
              <a:buChar char="Ø"/>
            </a:pPr>
            <a:r>
              <a:rPr lang="en-US" dirty="0" smtClean="0"/>
              <a:t>Pre AP Math Sequence:</a:t>
            </a:r>
          </a:p>
          <a:p>
            <a:pPr lvl="1">
              <a:buClrTx/>
              <a:buFont typeface="Wingdings" pitchFamily="2" charset="2"/>
              <a:buChar char="§"/>
            </a:pPr>
            <a:r>
              <a:rPr lang="en-US" dirty="0" smtClean="0"/>
              <a:t>6</a:t>
            </a:r>
            <a:r>
              <a:rPr lang="en-US" baseline="30000" dirty="0" smtClean="0"/>
              <a:t>th</a:t>
            </a:r>
            <a:r>
              <a:rPr lang="en-US" dirty="0" smtClean="0"/>
              <a:t> Pre AP Math moves at a different pace and covers topics in a more complex manner</a:t>
            </a:r>
          </a:p>
          <a:p>
            <a:pPr lvl="1">
              <a:buClrTx/>
              <a:buFont typeface="Wingdings" pitchFamily="2" charset="2"/>
              <a:buChar char="§"/>
            </a:pPr>
            <a:r>
              <a:rPr lang="en-US" dirty="0" smtClean="0"/>
              <a:t>7</a:t>
            </a:r>
            <a:r>
              <a:rPr lang="en-US" baseline="30000" dirty="0" smtClean="0"/>
              <a:t>th</a:t>
            </a:r>
            <a:r>
              <a:rPr lang="en-US" dirty="0" smtClean="0"/>
              <a:t> Pre AP Math is a COMPACTED course that COMBINES 7</a:t>
            </a:r>
            <a:r>
              <a:rPr lang="en-US" baseline="30000" dirty="0" smtClean="0"/>
              <a:t>th</a:t>
            </a:r>
            <a:r>
              <a:rPr lang="en-US" dirty="0" smtClean="0"/>
              <a:t> and 8</a:t>
            </a:r>
            <a:r>
              <a:rPr lang="en-US" baseline="30000" dirty="0" smtClean="0"/>
              <a:t>th</a:t>
            </a:r>
            <a:r>
              <a:rPr lang="en-US" dirty="0" smtClean="0"/>
              <a:t> grade math. (takes 8</a:t>
            </a:r>
            <a:r>
              <a:rPr lang="en-US" baseline="30000" dirty="0" smtClean="0"/>
              <a:t>th</a:t>
            </a:r>
            <a:r>
              <a:rPr lang="en-US" dirty="0" smtClean="0"/>
              <a:t> grade STAAR)</a:t>
            </a:r>
          </a:p>
          <a:p>
            <a:pPr lvl="1">
              <a:buClrTx/>
              <a:buFont typeface="Wingdings" pitchFamily="2" charset="2"/>
              <a:buChar char="§"/>
            </a:pPr>
            <a:r>
              <a:rPr lang="en-US" dirty="0" smtClean="0"/>
              <a:t>8</a:t>
            </a:r>
            <a:r>
              <a:rPr lang="en-US" baseline="30000" dirty="0" smtClean="0"/>
              <a:t>th</a:t>
            </a:r>
            <a:r>
              <a:rPr lang="en-US" dirty="0" smtClean="0"/>
              <a:t> Pre AP is Algebra</a:t>
            </a:r>
            <a:br>
              <a:rPr lang="en-US" dirty="0" smtClean="0"/>
            </a:br>
            <a:endParaRPr lang="en-US" dirty="0" smtClean="0"/>
          </a:p>
          <a:p>
            <a:pPr lvl="1">
              <a:buClrTx/>
              <a:buFont typeface="Wingdings" pitchFamily="2" charset="2"/>
              <a:buChar char="§"/>
            </a:pPr>
            <a:endParaRPr lang="en-US" dirty="0" smtClean="0"/>
          </a:p>
          <a:p>
            <a:pPr lvl="1">
              <a:buClrTx/>
              <a:buFont typeface="Wingdings" pitchFamily="2" charset="2"/>
              <a:buChar char="§"/>
            </a:pPr>
            <a:r>
              <a:rPr lang="en-US" dirty="0" smtClean="0"/>
              <a:t>Success in these classes is imperative for success at an advanced level in later courses. Without a strong foundation, students struggle with math. </a:t>
            </a:r>
            <a:br>
              <a:rPr lang="en-US" dirty="0" smtClean="0"/>
            </a:br>
            <a:endParaRPr lang="en-US" dirty="0" smtClean="0"/>
          </a:p>
          <a:p>
            <a:pPr lvl="1">
              <a:buClrTx/>
              <a:buFont typeface="Wingdings" pitchFamily="2" charset="2"/>
              <a:buChar char="§"/>
            </a:pPr>
            <a:r>
              <a:rPr lang="en-US" dirty="0" smtClean="0"/>
              <a:t>BISD has specific guidelines for remaining in the Pre AP Math course sequence.</a:t>
            </a:r>
          </a:p>
          <a:p>
            <a:pPr lvl="1">
              <a:buClrTx/>
              <a:buNone/>
            </a:pPr>
            <a:endParaRPr lang="en-US" dirty="0" smtClean="0"/>
          </a:p>
        </p:txBody>
      </p:sp>
      <p:sp>
        <p:nvSpPr>
          <p:cNvPr id="3" name="Title 2"/>
          <p:cNvSpPr>
            <a:spLocks noGrp="1"/>
          </p:cNvSpPr>
          <p:nvPr>
            <p:ph type="title"/>
          </p:nvPr>
        </p:nvSpPr>
        <p:spPr/>
        <p:txBody>
          <a:bodyPr>
            <a:noAutofit/>
          </a:bodyPr>
          <a:lstStyle/>
          <a:p>
            <a:r>
              <a:rPr lang="en-US" sz="4400" dirty="0" smtClean="0"/>
              <a:t>Math is Different…..           Consider the options carefully</a:t>
            </a:r>
            <a:endParaRPr lang="en-US" sz="4400" dirty="0"/>
          </a:p>
        </p:txBody>
      </p:sp>
      <p:pic>
        <p:nvPicPr>
          <p:cNvPr id="10241" name="Picture 1" descr="C:\Users\tbesgrove\AppData\Local\Microsoft\Windows\Temporary Internet Files\Content.IE5\GUDD299T\MC900048213[1].wmf"/>
          <p:cNvPicPr>
            <a:picLocks noChangeAspect="1" noChangeArrowheads="1"/>
          </p:cNvPicPr>
          <p:nvPr/>
        </p:nvPicPr>
        <p:blipFill>
          <a:blip r:embed="rId3" cstate="print"/>
          <a:srcRect/>
          <a:stretch>
            <a:fillRect/>
          </a:stretch>
        </p:blipFill>
        <p:spPr bwMode="auto">
          <a:xfrm>
            <a:off x="3631125" y="3200399"/>
            <a:ext cx="1793490" cy="8896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05969"/>
          </a:xfrm>
        </p:spPr>
        <p:txBody>
          <a:bodyPr>
            <a:normAutofit lnSpcReduction="10000"/>
          </a:bodyPr>
          <a:lstStyle/>
          <a:p>
            <a:pPr>
              <a:buNone/>
            </a:pPr>
            <a:r>
              <a:rPr lang="en-US" sz="2400" dirty="0" smtClean="0"/>
              <a:t>STAAR Levels:</a:t>
            </a:r>
          </a:p>
          <a:p>
            <a:pPr>
              <a:buNone/>
            </a:pPr>
            <a:r>
              <a:rPr lang="en-US" sz="2400" dirty="0" smtClean="0"/>
              <a:t>	Level III-Advanced Measures-The state defines this as well prepared for the next level without need for remediation or interventions.</a:t>
            </a:r>
          </a:p>
          <a:p>
            <a:pPr>
              <a:buNone/>
            </a:pPr>
            <a:endParaRPr lang="en-US" sz="2400" dirty="0" smtClean="0"/>
          </a:p>
          <a:p>
            <a:pPr>
              <a:buNone/>
            </a:pPr>
            <a:r>
              <a:rPr lang="en-US" sz="2400" dirty="0" smtClean="0"/>
              <a:t>	Level II-Satisfactory-The state defines as sufficiently prepared for the next level, but remediation and or interventions may be needed.</a:t>
            </a:r>
          </a:p>
          <a:p>
            <a:pPr>
              <a:buNone/>
            </a:pPr>
            <a:endParaRPr lang="en-US" sz="2400" dirty="0" smtClean="0"/>
          </a:p>
          <a:p>
            <a:pPr>
              <a:buNone/>
            </a:pPr>
            <a:r>
              <a:rPr lang="en-US" sz="2400" dirty="0" smtClean="0"/>
              <a:t>   Level I-Unsatisfactory-The state defines as not being prepared for the next level.</a:t>
            </a:r>
          </a:p>
          <a:p>
            <a:pPr>
              <a:buNone/>
            </a:pPr>
            <a:r>
              <a:rPr lang="en-US" sz="2400" dirty="0" smtClean="0"/>
              <a:t>			</a:t>
            </a:r>
            <a:r>
              <a:rPr lang="en-US" sz="2400" dirty="0" smtClean="0">
                <a:hlinkClick r:id="rId3"/>
              </a:rPr>
              <a:t>http://www.tea.state.tx.us/student.assessment/staar/</a:t>
            </a:r>
            <a:endParaRPr lang="en-US" sz="2400" dirty="0" smtClean="0"/>
          </a:p>
          <a:p>
            <a:pPr>
              <a:buNone/>
            </a:pPr>
            <a:endParaRPr lang="en-US" sz="2400" dirty="0" smtClean="0"/>
          </a:p>
          <a:p>
            <a:pPr>
              <a:buNone/>
            </a:pPr>
            <a:endParaRPr lang="en-US" dirty="0" smtClean="0"/>
          </a:p>
          <a:p>
            <a:pPr>
              <a:buNone/>
            </a:pPr>
            <a:endParaRPr lang="en-US" dirty="0" smtClean="0"/>
          </a:p>
          <a:p>
            <a:pPr>
              <a:buNone/>
            </a:pPr>
            <a:endParaRPr lang="en-US" dirty="0"/>
          </a:p>
        </p:txBody>
      </p:sp>
      <p:sp>
        <p:nvSpPr>
          <p:cNvPr id="3" name="Title 2"/>
          <p:cNvSpPr>
            <a:spLocks noGrp="1"/>
          </p:cNvSpPr>
          <p:nvPr>
            <p:ph type="title"/>
          </p:nvPr>
        </p:nvSpPr>
        <p:spPr>
          <a:xfrm>
            <a:off x="457200" y="274637"/>
            <a:ext cx="4275438" cy="1146389"/>
          </a:xfrm>
        </p:spPr>
        <p:txBody>
          <a:bodyPr/>
          <a:lstStyle/>
          <a:p>
            <a:r>
              <a:rPr lang="en-US" dirty="0" smtClean="0"/>
              <a:t>Interpreting STAAR</a:t>
            </a:r>
            <a:endParaRPr lang="en-US" dirty="0"/>
          </a:p>
        </p:txBody>
      </p:sp>
      <p:pic>
        <p:nvPicPr>
          <p:cNvPr id="47106" name="Picture 2" descr="STAAR logo"/>
          <p:cNvPicPr>
            <a:picLocks noChangeAspect="1" noChangeArrowheads="1"/>
          </p:cNvPicPr>
          <p:nvPr/>
        </p:nvPicPr>
        <p:blipFill>
          <a:blip r:embed="rId4" cstate="print"/>
          <a:srcRect/>
          <a:stretch>
            <a:fillRect/>
          </a:stretch>
        </p:blipFill>
        <p:spPr bwMode="auto">
          <a:xfrm>
            <a:off x="5333057" y="383058"/>
            <a:ext cx="2303419" cy="126189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4844" y="1901458"/>
            <a:ext cx="8266670" cy="4363418"/>
          </a:xfrm>
        </p:spPr>
        <p:txBody>
          <a:bodyPr>
            <a:normAutofit fontScale="92500" lnSpcReduction="20000"/>
          </a:bodyPr>
          <a:lstStyle/>
          <a:p>
            <a:pPr>
              <a:buNone/>
            </a:pPr>
            <a:r>
              <a:rPr lang="en-US" sz="2200" dirty="0" smtClean="0"/>
              <a:t>“ As a 6</a:t>
            </a:r>
            <a:r>
              <a:rPr lang="en-US" sz="2200" baseline="30000" dirty="0" smtClean="0"/>
              <a:t>th</a:t>
            </a:r>
            <a:r>
              <a:rPr lang="en-US" sz="2200" dirty="0" smtClean="0"/>
              <a:t> grader, I have enjoyed the challenge, but I did make some B grades, but I am very proud of those B’s!!!”</a:t>
            </a:r>
            <a:br>
              <a:rPr lang="en-US" sz="2200" dirty="0" smtClean="0"/>
            </a:br>
            <a:endParaRPr lang="en-US" sz="2200" dirty="0" smtClean="0"/>
          </a:p>
          <a:p>
            <a:pPr>
              <a:buNone/>
            </a:pPr>
            <a:r>
              <a:rPr lang="en-US" sz="2200" dirty="0" smtClean="0"/>
              <a:t>“Math in 7</a:t>
            </a:r>
            <a:r>
              <a:rPr lang="en-US" sz="2200" baseline="30000" dirty="0" smtClean="0"/>
              <a:t>th</a:t>
            </a:r>
            <a:r>
              <a:rPr lang="en-US" sz="2200" dirty="0" smtClean="0"/>
              <a:t> grade Pre AP moves really fast and you have to keep up. If you get behind, it is very hard.”</a:t>
            </a:r>
          </a:p>
          <a:p>
            <a:pPr>
              <a:buNone/>
            </a:pPr>
            <a:endParaRPr lang="en-US" sz="2200" dirty="0" smtClean="0"/>
          </a:p>
          <a:p>
            <a:pPr>
              <a:buNone/>
            </a:pPr>
            <a:r>
              <a:rPr lang="en-US" sz="2200" dirty="0" smtClean="0"/>
              <a:t>“Middle school is exciting. I was afraid to sign up for Pre AP because there were so many other things—like band and choir and clubs, but I am glad I did and I have made new friends that like to work hard and do all the things I love to do. “</a:t>
            </a:r>
            <a:br>
              <a:rPr lang="en-US" sz="2200" dirty="0" smtClean="0"/>
            </a:br>
            <a:endParaRPr lang="en-US" sz="2200" dirty="0" smtClean="0"/>
          </a:p>
          <a:p>
            <a:pPr>
              <a:buNone/>
            </a:pPr>
            <a:r>
              <a:rPr lang="en-US" sz="2200" dirty="0" smtClean="0"/>
              <a:t>“I know my teacher wants me to succeed. I see other students not listen and not do their work and they struggle, but I do just fine.”</a:t>
            </a:r>
            <a:br>
              <a:rPr lang="en-US" sz="2200" dirty="0" smtClean="0"/>
            </a:br>
            <a:endParaRPr lang="en-US" sz="2200" dirty="0" smtClean="0"/>
          </a:p>
          <a:p>
            <a:pPr>
              <a:buNone/>
            </a:pPr>
            <a:r>
              <a:rPr lang="en-US" sz="2200" dirty="0" smtClean="0"/>
              <a:t> 			“I love being challenged.  I am an 8</a:t>
            </a:r>
            <a:r>
              <a:rPr lang="en-US" sz="2200" baseline="30000" dirty="0" smtClean="0"/>
              <a:t>th</a:t>
            </a:r>
            <a:r>
              <a:rPr lang="en-US" sz="2200" dirty="0" smtClean="0"/>
              <a:t> grader and  I have 		taken all Pre-AP, I am in band and I made the school play.”</a:t>
            </a:r>
          </a:p>
          <a:p>
            <a:endParaRPr lang="en-US" dirty="0"/>
          </a:p>
        </p:txBody>
      </p:sp>
      <p:pic>
        <p:nvPicPr>
          <p:cNvPr id="18437" name="Picture 5" descr="C:\Users\tbesgrove\AppData\Local\Microsoft\Windows\Temporary Internet Files\Content.IE5\GUDD299T\MC900292574[1].wmf"/>
          <p:cNvPicPr>
            <a:picLocks noChangeAspect="1" noChangeArrowheads="1"/>
          </p:cNvPicPr>
          <p:nvPr/>
        </p:nvPicPr>
        <p:blipFill>
          <a:blip r:embed="rId3" cstate="print"/>
          <a:srcRect/>
          <a:stretch>
            <a:fillRect/>
          </a:stretch>
        </p:blipFill>
        <p:spPr bwMode="auto">
          <a:xfrm>
            <a:off x="543698" y="5335864"/>
            <a:ext cx="1328636" cy="1349141"/>
          </a:xfrm>
          <a:prstGeom prst="rect">
            <a:avLst/>
          </a:prstGeom>
          <a:noFill/>
        </p:spPr>
      </p:pic>
      <p:pic>
        <p:nvPicPr>
          <p:cNvPr id="18438" name="Picture 6" descr="C:\Users\tbesgrove\AppData\Local\Microsoft\Windows\Temporary Internet Files\Content.IE5\ZI7YUM3L\MP900408891[1].jpg"/>
          <p:cNvPicPr>
            <a:picLocks noChangeAspect="1" noChangeArrowheads="1"/>
          </p:cNvPicPr>
          <p:nvPr/>
        </p:nvPicPr>
        <p:blipFill>
          <a:blip r:embed="rId4" cstate="print"/>
          <a:srcRect/>
          <a:stretch>
            <a:fillRect/>
          </a:stretch>
        </p:blipFill>
        <p:spPr bwMode="auto">
          <a:xfrm>
            <a:off x="104395" y="210065"/>
            <a:ext cx="2198810" cy="1470454"/>
          </a:xfrm>
          <a:prstGeom prst="rect">
            <a:avLst/>
          </a:prstGeom>
          <a:noFill/>
        </p:spPr>
      </p:pic>
      <p:pic>
        <p:nvPicPr>
          <p:cNvPr id="18439" name="Picture 7" descr="C:\Users\tbesgrove\AppData\Local\Microsoft\Windows\Temporary Internet Files\Content.IE5\ZOGYNKZD\MP900427825[1].jpg"/>
          <p:cNvPicPr>
            <a:picLocks noChangeAspect="1" noChangeArrowheads="1"/>
          </p:cNvPicPr>
          <p:nvPr/>
        </p:nvPicPr>
        <p:blipFill>
          <a:blip r:embed="rId5" cstate="print"/>
          <a:srcRect/>
          <a:stretch>
            <a:fillRect/>
          </a:stretch>
        </p:blipFill>
        <p:spPr bwMode="auto">
          <a:xfrm>
            <a:off x="5239265" y="395417"/>
            <a:ext cx="1024814" cy="970352"/>
          </a:xfrm>
          <a:prstGeom prst="rect">
            <a:avLst/>
          </a:prstGeom>
          <a:noFill/>
        </p:spPr>
      </p:pic>
      <p:pic>
        <p:nvPicPr>
          <p:cNvPr id="18440" name="Picture 8" descr="C:\Users\tbesgrove\AppData\Local\Microsoft\Windows\Temporary Internet Files\Content.IE5\0HQSAAU8\MP900427688[1].jpg"/>
          <p:cNvPicPr>
            <a:picLocks noChangeAspect="1" noChangeArrowheads="1"/>
          </p:cNvPicPr>
          <p:nvPr/>
        </p:nvPicPr>
        <p:blipFill>
          <a:blip r:embed="rId6" cstate="print"/>
          <a:srcRect/>
          <a:stretch>
            <a:fillRect/>
          </a:stretch>
        </p:blipFill>
        <p:spPr bwMode="auto">
          <a:xfrm>
            <a:off x="3966517" y="347967"/>
            <a:ext cx="956042" cy="984896"/>
          </a:xfrm>
          <a:prstGeom prst="rect">
            <a:avLst/>
          </a:prstGeom>
          <a:noFill/>
        </p:spPr>
      </p:pic>
      <p:pic>
        <p:nvPicPr>
          <p:cNvPr id="18441" name="Picture 9" descr="C:\Users\tbesgrove\AppData\Local\Microsoft\Windows\Temporary Internet Files\Content.IE5\GUDD299T\MP900409045[1].jpg"/>
          <p:cNvPicPr>
            <a:picLocks noChangeAspect="1" noChangeArrowheads="1"/>
          </p:cNvPicPr>
          <p:nvPr/>
        </p:nvPicPr>
        <p:blipFill>
          <a:blip r:embed="rId7" cstate="print"/>
          <a:srcRect/>
          <a:stretch>
            <a:fillRect/>
          </a:stretch>
        </p:blipFill>
        <p:spPr bwMode="auto">
          <a:xfrm>
            <a:off x="2504182" y="392944"/>
            <a:ext cx="1178132" cy="941585"/>
          </a:xfrm>
          <a:prstGeom prst="rect">
            <a:avLst/>
          </a:prstGeom>
          <a:noFill/>
        </p:spPr>
      </p:pic>
      <p:pic>
        <p:nvPicPr>
          <p:cNvPr id="18443" name="Picture 11" descr="C:\Users\tbesgrove\AppData\Local\Microsoft\Windows\Temporary Internet Files\Content.IE5\EH9A9MAL\MP900442241[1].jpg"/>
          <p:cNvPicPr>
            <a:picLocks noChangeAspect="1" noChangeArrowheads="1"/>
          </p:cNvPicPr>
          <p:nvPr/>
        </p:nvPicPr>
        <p:blipFill>
          <a:blip r:embed="rId8" cstate="print"/>
          <a:srcRect/>
          <a:stretch>
            <a:fillRect/>
          </a:stretch>
        </p:blipFill>
        <p:spPr bwMode="auto">
          <a:xfrm>
            <a:off x="6552168" y="247134"/>
            <a:ext cx="2150078" cy="1433385"/>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786</TotalTime>
  <Words>2121</Words>
  <Application>Microsoft Office PowerPoint</Application>
  <PresentationFormat>On-screen Show (4:3)</PresentationFormat>
  <Paragraphs>169</Paragraphs>
  <Slides>20</Slides>
  <Notes>19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Concourse</vt:lpstr>
      <vt:lpstr>Chart</vt:lpstr>
      <vt:lpstr>Advanced Academic  Program </vt:lpstr>
      <vt:lpstr>Why are we here tonight?</vt:lpstr>
      <vt:lpstr>Rigorous Path</vt:lpstr>
      <vt:lpstr>Slide 4</vt:lpstr>
      <vt:lpstr>Prepare Now to Succeed in College</vt:lpstr>
      <vt:lpstr>Who should take Pre-AP</vt:lpstr>
      <vt:lpstr>Math is Different…..           Consider the options carefully</vt:lpstr>
      <vt:lpstr>Interpreting STAAR</vt:lpstr>
      <vt:lpstr>Slide 9</vt:lpstr>
      <vt:lpstr>Set High Expectations</vt:lpstr>
      <vt:lpstr>Have a No-Zero Policy at Home!</vt:lpstr>
      <vt:lpstr>Parent Quotes</vt:lpstr>
      <vt:lpstr>Recommended Guidelines for Pre-AP</vt:lpstr>
      <vt:lpstr>Teacher Suggestions:</vt:lpstr>
      <vt:lpstr>Big Picture</vt:lpstr>
      <vt:lpstr>AP and College Success™</vt:lpstr>
      <vt:lpstr>AP classes can save families money</vt:lpstr>
      <vt:lpstr>Earn academic scholarships or awards</vt:lpstr>
      <vt:lpstr>Middle school is a time for great choices</vt:lpstr>
      <vt:lpstr>Advanced Academic Specialist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BIRDVILLE HIGH SCHOOL Advanced Academic  Programs</dc:title>
  <dc:creator>Internal User</dc:creator>
  <cp:lastModifiedBy>Internal User</cp:lastModifiedBy>
  <cp:revision>71</cp:revision>
  <cp:lastPrinted>2004-04-15T14:43:19Z</cp:lastPrinted>
  <dcterms:created xsi:type="dcterms:W3CDTF">2013-01-24T14:50:22Z</dcterms:created>
  <dcterms:modified xsi:type="dcterms:W3CDTF">2013-02-20T21:29:56Z</dcterms:modified>
</cp:coreProperties>
</file>